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6" r:id="rId3"/>
    <p:sldId id="257" r:id="rId4"/>
    <p:sldId id="265" r:id="rId5"/>
    <p:sldId id="258" r:id="rId6"/>
    <p:sldId id="262" r:id="rId7"/>
    <p:sldId id="259" r:id="rId8"/>
    <p:sldId id="263" r:id="rId9"/>
    <p:sldId id="261" r:id="rId10"/>
    <p:sldId id="260" r:id="rId11"/>
    <p:sldId id="264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>
        <p:scale>
          <a:sx n="90" d="100"/>
          <a:sy n="90" d="100"/>
        </p:scale>
        <p:origin x="-918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0"/>
            </a:pPr>
            <a:r>
              <a:rPr lang="ru-RU" b="0" dirty="0" smtClean="0"/>
              <a:t>Количество звонящих</a:t>
            </a:r>
            <a:r>
              <a:rPr lang="ru-RU" b="0" baseline="0" dirty="0" smtClean="0"/>
              <a:t> в процентах по группам</a:t>
            </a:r>
            <a:endParaRPr lang="ru-RU" b="0" dirty="0"/>
          </a:p>
        </c:rich>
      </c:tx>
      <c:layout>
        <c:manualLayout>
          <c:xMode val="edge"/>
          <c:yMode val="edge"/>
          <c:x val="0.21543129632421795"/>
          <c:y val="5.996555938229085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Не установлено</c:v>
                </c:pt>
                <c:pt idx="1">
                  <c:v>50 лет и больше</c:v>
                </c:pt>
                <c:pt idx="2">
                  <c:v>40-49 лет</c:v>
                </c:pt>
                <c:pt idx="3">
                  <c:v>30-39 лет</c:v>
                </c:pt>
                <c:pt idx="4">
                  <c:v>20-29 лет</c:v>
                </c:pt>
                <c:pt idx="5">
                  <c:v>18-19 лет</c:v>
                </c:pt>
                <c:pt idx="6">
                  <c:v>16-17 лет</c:v>
                </c:pt>
                <c:pt idx="7">
                  <c:v>13-15 лет</c:v>
                </c:pt>
                <c:pt idx="8">
                  <c:v>10-12 лет</c:v>
                </c:pt>
                <c:pt idx="9">
                  <c:v>7-9 лет</c:v>
                </c:pt>
                <c:pt idx="10">
                  <c:v>0-6 лет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0.34899999999999998</c:v>
                </c:pt>
                <c:pt idx="1">
                  <c:v>0.03</c:v>
                </c:pt>
                <c:pt idx="2">
                  <c:v>0.18099999999999999</c:v>
                </c:pt>
                <c:pt idx="3">
                  <c:v>0.124</c:v>
                </c:pt>
                <c:pt idx="4">
                  <c:v>5.2999999999999999E-2</c:v>
                </c:pt>
                <c:pt idx="5">
                  <c:v>2.3E-2</c:v>
                </c:pt>
                <c:pt idx="6">
                  <c:v>4.7E-2</c:v>
                </c:pt>
                <c:pt idx="7">
                  <c:v>0.13700000000000001</c:v>
                </c:pt>
                <c:pt idx="8">
                  <c:v>5.0999999999999997E-2</c:v>
                </c:pt>
                <c:pt idx="9">
                  <c:v>5.0000000000000001E-3</c:v>
                </c:pt>
                <c:pt idx="10">
                  <c:v>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78-4B9A-892B-306E163DB4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46240"/>
        <c:axId val="6347776"/>
        <c:axId val="0"/>
      </c:bar3DChart>
      <c:catAx>
        <c:axId val="63462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6347776"/>
        <c:crosses val="autoZero"/>
        <c:auto val="1"/>
        <c:lblAlgn val="ctr"/>
        <c:lblOffset val="100"/>
        <c:noMultiLvlLbl val="0"/>
      </c:catAx>
      <c:valAx>
        <c:axId val="6347776"/>
        <c:scaling>
          <c:orientation val="minMax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crossAx val="63462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33770-8A99-4A34-B00E-76995DBBDDA8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EAB4E-A7FF-4B4B-B694-D114A3505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09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0B12A-5069-407A-99A3-4DE829A5E189}" type="datetime1">
              <a:rPr lang="ru-RU" smtClean="0"/>
              <a:t>13.01.2017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FD4A-16A2-4D12-BB6E-CCA475BE981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22270-168B-457F-B624-AA22C9A72977}" type="datetime1">
              <a:rPr lang="ru-RU" smtClean="0"/>
              <a:t>13.01.2017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FD4A-16A2-4D12-BB6E-CCA475BE98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0BCA-9511-4BA8-83F1-C6B51029EBB9}" type="datetime1">
              <a:rPr lang="ru-RU" smtClean="0"/>
              <a:t>13.01.2017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FD4A-16A2-4D12-BB6E-CCA475BE98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592D-2857-4046-BF9E-CAF9623939D6}" type="datetime1">
              <a:rPr lang="ru-RU" smtClean="0"/>
              <a:t>13.01.2017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FD4A-16A2-4D12-BB6E-CCA475BE981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9A2DB-3BA6-4CA3-8432-F71F543C11B2}" type="datetime1">
              <a:rPr lang="ru-RU" smtClean="0"/>
              <a:t>13.01.2017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FD4A-16A2-4D12-BB6E-CCA475BE98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6692-059B-4835-9DAB-C06CFB21FF3D}" type="datetime1">
              <a:rPr lang="ru-RU" smtClean="0"/>
              <a:t>13.01.2017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FD4A-16A2-4D12-BB6E-CCA475BE981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91A00-22D4-4913-B584-EC7C310C4789}" type="datetime1">
              <a:rPr lang="ru-RU" smtClean="0"/>
              <a:t>13.01.2017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FD4A-16A2-4D12-BB6E-CCA475BE981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9F29C-4D3D-40E9-AC6C-4E123D57CCF5}" type="datetime1">
              <a:rPr lang="ru-RU" smtClean="0"/>
              <a:t>13.01.2017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FD4A-16A2-4D12-BB6E-CCA475BE98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91444-A50E-446E-BA3B-2F671C660ABC}" type="datetime1">
              <a:rPr lang="ru-RU" smtClean="0"/>
              <a:t>13.01.2017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FD4A-16A2-4D12-BB6E-CCA475BE98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ABAB7-4B64-45EF-BEE4-F1224C513572}" type="datetime1">
              <a:rPr lang="ru-RU" smtClean="0"/>
              <a:t>13.01.2017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FD4A-16A2-4D12-BB6E-CCA475BE98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2A4F-5189-4AB9-B3FF-D6FB5C56E71D}" type="datetime1">
              <a:rPr lang="ru-RU" smtClean="0"/>
              <a:t>13.01.2017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FD4A-16A2-4D12-BB6E-CCA475BE981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1CC0A66-624F-4CE5-AE2F-FEFF45D14A41}" type="datetime1">
              <a:rPr lang="ru-RU" smtClean="0"/>
              <a:t>13.01.2017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1BEFD4A-16A2-4D12-BB6E-CCA475BE981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3302" y="2996952"/>
            <a:ext cx="5637010" cy="882119"/>
          </a:xfrm>
        </p:spPr>
        <p:txBody>
          <a:bodyPr>
            <a:norm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dirty="0" smtClean="0"/>
              <a:t>17 мая – </a:t>
            </a:r>
            <a:r>
              <a:rPr lang="ru-RU" sz="2400" dirty="0" smtClean="0"/>
              <a:t>Международный день </a:t>
            </a:r>
            <a:r>
              <a:rPr lang="ru-RU" sz="2400" dirty="0" smtClean="0"/>
              <a:t>Детского телефона </a:t>
            </a:r>
            <a:r>
              <a:rPr lang="ru-RU" sz="2400" dirty="0" smtClean="0"/>
              <a:t>доверия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6864" cy="259228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6600" dirty="0" smtClean="0"/>
              <a:t>Детский телефон Доверия</a:t>
            </a:r>
            <a:endParaRPr lang="ru-RU" sz="6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437112"/>
            <a:ext cx="2154500" cy="17810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221088"/>
            <a:ext cx="2127070" cy="20867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172345"/>
            <a:ext cx="1599608" cy="2208983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322375" y="6492875"/>
            <a:ext cx="1828800" cy="365125"/>
          </a:xfrm>
        </p:spPr>
        <p:txBody>
          <a:bodyPr/>
          <a:lstStyle/>
          <a:p>
            <a:pPr algn="r"/>
            <a:fld id="{E1BEFD4A-16A2-4D12-BB6E-CCA475BE9816}" type="slidenum">
              <a:rPr lang="ru-RU" smtClean="0"/>
              <a:pPr algn="r"/>
              <a:t>1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4870827"/>
            <a:ext cx="2961531" cy="1587326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6966488"/>
              </a:avLst>
            </a:prstTxWarp>
            <a:spAutoFit/>
          </a:bodyPr>
          <a:lstStyle/>
          <a:p>
            <a:r>
              <a:rPr lang="ru-RU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                       Телефон Доверия: 30-50-60</a:t>
            </a:r>
            <a:endParaRPr lang="ru-RU" sz="1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 rot="18017368">
            <a:off x="6335460" y="4361891"/>
            <a:ext cx="2219819" cy="2201729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0665620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Телефон: 57-74-47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413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772816"/>
            <a:ext cx="8352928" cy="2304256"/>
          </a:xfrm>
        </p:spPr>
        <p:txBody>
          <a:bodyPr>
            <a:normAutofit/>
          </a:bodyPr>
          <a:lstStyle/>
          <a:p>
            <a:pPr>
              <a:buSzPct val="150000"/>
              <a:buFont typeface="Trebuchet MS" pitchFamily="34" charset="0"/>
              <a:buChar char="*"/>
            </a:pPr>
            <a:r>
              <a:rPr lang="ru-RU" sz="2000" dirty="0" smtClean="0"/>
              <a:t>Вас </a:t>
            </a:r>
            <a:r>
              <a:rPr lang="ru-RU" sz="2000" dirty="0" smtClean="0"/>
              <a:t>примут таким, какой вы есть (Безусловное принятие);</a:t>
            </a:r>
          </a:p>
          <a:p>
            <a:pPr>
              <a:buSzPct val="150000"/>
              <a:buFont typeface="Trebuchet MS" pitchFamily="34" charset="0"/>
              <a:buChar char="*"/>
            </a:pPr>
            <a:r>
              <a:rPr lang="ru-RU" sz="2000" dirty="0" smtClean="0"/>
              <a:t> Вам проявят искренность и сопереживание при налаживании доверительного </a:t>
            </a:r>
            <a:r>
              <a:rPr lang="ru-RU" sz="2000" dirty="0" smtClean="0"/>
              <a:t>контакта;</a:t>
            </a:r>
          </a:p>
          <a:p>
            <a:pPr>
              <a:buSzPct val="150000"/>
              <a:buFont typeface="Trebuchet MS" pitchFamily="34" charset="0"/>
              <a:buChar char="*"/>
            </a:pPr>
            <a:r>
              <a:rPr lang="ru-RU" sz="2000" dirty="0" smtClean="0"/>
              <a:t>Вас </a:t>
            </a:r>
            <a:r>
              <a:rPr lang="ru-RU" sz="2000" dirty="0" smtClean="0"/>
              <a:t>не будут оценивать, </a:t>
            </a:r>
            <a:r>
              <a:rPr lang="ru-RU" sz="2000" dirty="0"/>
              <a:t>осуждать, </a:t>
            </a:r>
            <a:r>
              <a:rPr lang="ru-RU" sz="2000" dirty="0" smtClean="0"/>
              <a:t>давать </a:t>
            </a:r>
            <a:r>
              <a:rPr lang="ru-RU" sz="2000" dirty="0"/>
              <a:t>оценку поступкам, действиям, словам, </a:t>
            </a:r>
            <a:r>
              <a:rPr lang="ru-RU" sz="2000" dirty="0" smtClean="0"/>
              <a:t>решениям (</a:t>
            </a:r>
            <a:r>
              <a:rPr lang="ru-RU" sz="2000" dirty="0" err="1" smtClean="0"/>
              <a:t>Безоценочное</a:t>
            </a:r>
            <a:r>
              <a:rPr lang="ru-RU" sz="2000" dirty="0" smtClean="0"/>
              <a:t> принятие). </a:t>
            </a:r>
          </a:p>
          <a:p>
            <a:pPr marL="45720" indent="0">
              <a:buNone/>
            </a:pPr>
            <a:endParaRPr lang="ru-RU" sz="2000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608" y="4462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/>
              <a:t> Когда вы обращаетесь к нам:</a:t>
            </a:r>
            <a:endParaRPr lang="ru-RU" sz="4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465" y="3645024"/>
            <a:ext cx="4274254" cy="275374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 algn="r"/>
            <a:fld id="{E1BEFD4A-16A2-4D12-BB6E-CCA475BE9816}" type="slidenum">
              <a:rPr lang="ru-RU" smtClean="0"/>
              <a:pPr algn="r"/>
              <a:t>10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75856" y="6492875"/>
            <a:ext cx="2376264" cy="365125"/>
          </a:xfrm>
        </p:spPr>
        <p:txBody>
          <a:bodyPr/>
          <a:lstStyle/>
          <a:p>
            <a:pPr algn="ctr"/>
            <a:r>
              <a:rPr lang="ru-RU" dirty="0" smtClean="0"/>
              <a:t>Звони, тебе помогут!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(4212) 30-50-60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52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75856" y="6492875"/>
            <a:ext cx="2376264" cy="365125"/>
          </a:xfrm>
        </p:spPr>
        <p:txBody>
          <a:bodyPr/>
          <a:lstStyle/>
          <a:p>
            <a:pPr algn="ctr"/>
            <a:r>
              <a:rPr lang="ru-RU" dirty="0" smtClean="0"/>
              <a:t>Звони, тебе помогут!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(4212) 30-50-60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22732" y="6506761"/>
            <a:ext cx="1828800" cy="365125"/>
          </a:xfrm>
        </p:spPr>
        <p:txBody>
          <a:bodyPr/>
          <a:lstStyle/>
          <a:p>
            <a:pPr algn="r"/>
            <a:fld id="{E1BEFD4A-16A2-4D12-BB6E-CCA475BE9816}" type="slidenum">
              <a:rPr lang="ru-RU" smtClean="0"/>
              <a:pPr algn="r"/>
              <a:t>11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9849" y="4766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Жестокое обращение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556792"/>
            <a:ext cx="7776864" cy="4608512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buSzPct val="150000"/>
              <a:buFont typeface="Trebuchet MS" pitchFamily="34" charset="0"/>
              <a:buChar char="*"/>
            </a:pPr>
            <a:r>
              <a:rPr lang="ru-RU" dirty="0"/>
              <a:t>Насилие – любой совершённый акт, который причиняет или может причинить вред физическому, половому или психическому здоровью, а также угроза совершения таких </a:t>
            </a:r>
            <a:r>
              <a:rPr lang="ru-RU" dirty="0" smtClean="0"/>
              <a:t>актов.</a:t>
            </a:r>
          </a:p>
          <a:p>
            <a:pPr algn="just">
              <a:lnSpc>
                <a:spcPct val="120000"/>
              </a:lnSpc>
              <a:buSzPct val="150000"/>
              <a:buFont typeface="Trebuchet MS" pitchFamily="34" charset="0"/>
              <a:buChar char="*"/>
            </a:pPr>
            <a:r>
              <a:rPr lang="ru-RU" dirty="0" smtClean="0"/>
              <a:t>Насилие </a:t>
            </a:r>
            <a:r>
              <a:rPr lang="ru-RU" dirty="0"/>
              <a:t>может исходить от постороннего лица или от близкого, родного человека. В </a:t>
            </a:r>
            <a:r>
              <a:rPr lang="ru-RU" dirty="0" smtClean="0"/>
              <a:t>этом </a:t>
            </a:r>
            <a:r>
              <a:rPr lang="ru-RU" dirty="0"/>
              <a:t>случае, </a:t>
            </a:r>
            <a:r>
              <a:rPr lang="ru-RU" dirty="0" smtClean="0"/>
              <a:t>такое насилие называют семейным </a:t>
            </a:r>
            <a:r>
              <a:rPr lang="ru-RU" dirty="0"/>
              <a:t>(</a:t>
            </a:r>
            <a:r>
              <a:rPr lang="ru-RU" dirty="0" smtClean="0"/>
              <a:t>домашним), </a:t>
            </a:r>
            <a:r>
              <a:rPr lang="ru-RU" dirty="0"/>
              <a:t>а </a:t>
            </a:r>
            <a:r>
              <a:rPr lang="ru-RU" dirty="0" smtClean="0"/>
              <a:t>насильниками </a:t>
            </a:r>
            <a:r>
              <a:rPr lang="ru-RU" dirty="0"/>
              <a:t>и жертвами выступают в нём самые близкие </a:t>
            </a:r>
            <a:r>
              <a:rPr lang="ru-RU" dirty="0" smtClean="0"/>
              <a:t>люди.</a:t>
            </a:r>
          </a:p>
          <a:p>
            <a:pPr algn="just">
              <a:lnSpc>
                <a:spcPct val="120000"/>
              </a:lnSpc>
              <a:buSzPct val="150000"/>
              <a:buFont typeface="Trebuchet MS" pitchFamily="34" charset="0"/>
              <a:buChar char="*"/>
            </a:pPr>
            <a:r>
              <a:rPr lang="ru-RU" dirty="0" smtClean="0"/>
              <a:t>Если </a:t>
            </a:r>
            <a:r>
              <a:rPr lang="ru-RU" dirty="0" smtClean="0"/>
              <a:t>тебя переполняет ужас, страх, тебе необходимо выговориться, но ты не можешь об этом сказать кому-то из родных и близких.</a:t>
            </a:r>
          </a:p>
          <a:p>
            <a:pPr marL="45720" lvl="0" indent="0" algn="just">
              <a:lnSpc>
                <a:spcPct val="120000"/>
              </a:lnSpc>
              <a:buClr>
                <a:srgbClr val="F14124">
                  <a:lumMod val="75000"/>
                </a:srgbClr>
              </a:buClr>
              <a:buNone/>
            </a:pPr>
            <a:r>
              <a:rPr lang="ru-RU" dirty="0" smtClean="0">
                <a:solidFill>
                  <a:srgbClr val="FF0000"/>
                </a:solidFill>
              </a:rPr>
              <a:t>  ПОМНИ: </a:t>
            </a:r>
            <a:r>
              <a:rPr lang="ru-RU" dirty="0" smtClean="0"/>
              <a:t>На Телефоне доверия тебе гарантируется анонимность.   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</a:t>
            </a:r>
            <a:r>
              <a:rPr lang="ru-RU" dirty="0" smtClean="0"/>
              <a:t>  Консультант не будет осуждать или оценивать, всегда  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</a:t>
            </a:r>
            <a:r>
              <a:rPr lang="ru-RU" dirty="0" smtClean="0"/>
              <a:t>  выслушает, поддержит и примет тебя.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74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olganet.ru/upload/iblock/b62/telef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21088"/>
            <a:ext cx="3229597" cy="246635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908720"/>
            <a:ext cx="7389440" cy="468052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600" dirty="0"/>
              <a:t>Психологическая помощь по </a:t>
            </a:r>
            <a:r>
              <a:rPr lang="ru-RU" sz="3600" dirty="0" smtClean="0"/>
              <a:t>телефону </a:t>
            </a:r>
            <a:r>
              <a:rPr lang="ru-RU" sz="3600" dirty="0"/>
              <a:t>Д</a:t>
            </a:r>
            <a:r>
              <a:rPr lang="ru-RU" sz="3600" dirty="0" smtClean="0"/>
              <a:t>оверия </a:t>
            </a:r>
            <a:r>
              <a:rPr lang="ru-RU" sz="3600" dirty="0"/>
              <a:t>оказывается</a:t>
            </a:r>
            <a:r>
              <a:rPr lang="ru-RU" sz="3600" dirty="0" smtClean="0"/>
              <a:t>:</a:t>
            </a:r>
          </a:p>
          <a:p>
            <a:pPr marL="1881188" indent="0"/>
            <a:r>
              <a:rPr lang="ru-RU" sz="3600" dirty="0"/>
              <a:t> </a:t>
            </a:r>
            <a:r>
              <a:rPr lang="ru-RU" sz="3600" dirty="0" smtClean="0"/>
              <a:t>бесплатно</a:t>
            </a:r>
          </a:p>
          <a:p>
            <a:pPr marL="1881188" indent="0"/>
            <a:r>
              <a:rPr lang="ru-RU" sz="3600" dirty="0" smtClean="0"/>
              <a:t> анонимно</a:t>
            </a:r>
            <a:endParaRPr lang="ru-RU" sz="3600" dirty="0"/>
          </a:p>
          <a:p>
            <a:pPr marL="1881188" indent="0"/>
            <a:r>
              <a:rPr lang="ru-RU" sz="3600" dirty="0"/>
              <a:t> </a:t>
            </a:r>
            <a:r>
              <a:rPr lang="ru-RU" sz="3600" dirty="0" smtClean="0"/>
              <a:t>круглосуточно</a:t>
            </a:r>
            <a:endParaRPr lang="ru-RU" sz="3600" dirty="0"/>
          </a:p>
          <a:p>
            <a:endParaRPr lang="ru-RU" sz="3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 algn="r"/>
            <a:fld id="{E1BEFD4A-16A2-4D12-BB6E-CCA475BE9816}" type="slidenum">
              <a:rPr lang="ru-RU" smtClean="0"/>
              <a:pPr algn="r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88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FD4A-16A2-4D12-BB6E-CCA475BE9816}" type="slidenum">
              <a:rPr lang="ru-RU" smtClean="0"/>
              <a:t>13</a:t>
            </a:fld>
            <a:endParaRPr lang="ru-RU"/>
          </a:p>
        </p:txBody>
      </p:sp>
      <p:pic>
        <p:nvPicPr>
          <p:cNvPr id="1026" name="Picture 2" descr="E:\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8974"/>
            <a:ext cx="8578890" cy="5112568"/>
          </a:xfrm>
          <a:prstGeom prst="rect">
            <a:avLst/>
          </a:prstGeom>
          <a:noFill/>
          <a:effectLst>
            <a:glow rad="139700">
              <a:schemeClr val="bg2">
                <a:alpha val="40000"/>
              </a:schemeClr>
            </a:glow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73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200799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/>
              <a:t>Детский телефон Доверия в Хабаровске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37320" y="2132856"/>
            <a:ext cx="6741368" cy="2520280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dirty="0" smtClean="0"/>
              <a:t>В г</a:t>
            </a:r>
            <a:r>
              <a:rPr lang="ru-RU" dirty="0" smtClean="0"/>
              <a:t>. Хабаровск Молодёжный </a:t>
            </a:r>
            <a:r>
              <a:rPr lang="ru-RU" dirty="0"/>
              <a:t>т</a:t>
            </a:r>
            <a:r>
              <a:rPr lang="ru-RU" dirty="0" smtClean="0"/>
              <a:t>елефон </a:t>
            </a:r>
            <a:r>
              <a:rPr lang="ru-RU" dirty="0" smtClean="0"/>
              <a:t>Доверия</a:t>
            </a:r>
          </a:p>
          <a:p>
            <a:pPr marL="4572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ru-RU" dirty="0" smtClean="0">
                <a:solidFill>
                  <a:srgbClr val="FF0000"/>
                </a:solidFill>
              </a:rPr>
              <a:t>4212) 30-50-60</a:t>
            </a:r>
            <a:r>
              <a:rPr lang="ru-RU" dirty="0" smtClean="0"/>
              <a:t> существует 25 </a:t>
            </a:r>
            <a:r>
              <a:rPr lang="ru-RU" dirty="0"/>
              <a:t>лет. </a:t>
            </a:r>
            <a:endParaRPr lang="ru-RU" dirty="0" smtClean="0"/>
          </a:p>
          <a:p>
            <a:pPr marL="45720" indent="0" algn="just">
              <a:buNone/>
            </a:pPr>
            <a:endParaRPr lang="ru-RU" dirty="0" smtClean="0"/>
          </a:p>
          <a:p>
            <a:pPr marL="45720" indent="0" algn="ctr">
              <a:buNone/>
            </a:pPr>
            <a:r>
              <a:rPr lang="ru-RU" dirty="0" smtClean="0"/>
              <a:t>С </a:t>
            </a:r>
            <a:r>
              <a:rPr lang="ru-RU" dirty="0"/>
              <a:t>октября 2010 года </a:t>
            </a:r>
            <a:r>
              <a:rPr lang="ru-RU" dirty="0" smtClean="0"/>
              <a:t>работает </a:t>
            </a:r>
            <a:r>
              <a:rPr lang="ru-RU" dirty="0" smtClean="0"/>
              <a:t>под единым общероссийским номером </a:t>
            </a:r>
            <a:endParaRPr lang="ru-RU" dirty="0" smtClean="0"/>
          </a:p>
          <a:p>
            <a:pPr marL="4572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8-800-2000-122</a:t>
            </a:r>
            <a:r>
              <a:rPr lang="ru-RU" dirty="0"/>
              <a:t>, </a:t>
            </a:r>
            <a:endParaRPr lang="ru-RU" dirty="0" smtClean="0"/>
          </a:p>
          <a:p>
            <a:pPr marL="45720" indent="0" algn="ctr">
              <a:buNone/>
            </a:pPr>
            <a:r>
              <a:rPr lang="ru-RU" dirty="0" smtClean="0"/>
              <a:t>поэтому </a:t>
            </a:r>
            <a:r>
              <a:rPr lang="ru-RU" dirty="0"/>
              <a:t>звонки с любого телефона – </a:t>
            </a:r>
            <a:r>
              <a:rPr lang="ru-RU" dirty="0">
                <a:solidFill>
                  <a:srgbClr val="FF0000"/>
                </a:solidFill>
              </a:rPr>
              <a:t>бесплатны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503038"/>
            <a:ext cx="2520280" cy="196581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315200" y="6479052"/>
            <a:ext cx="1828800" cy="365125"/>
          </a:xfrm>
        </p:spPr>
        <p:txBody>
          <a:bodyPr/>
          <a:lstStyle/>
          <a:p>
            <a:pPr algn="r"/>
            <a:fld id="{E1BEFD4A-16A2-4D12-BB6E-CCA475BE9816}" type="slidenum">
              <a:rPr lang="ru-RU" smtClean="0"/>
              <a:pPr algn="r"/>
              <a:t>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57854" y="6402931"/>
            <a:ext cx="2376264" cy="365125"/>
          </a:xfrm>
        </p:spPr>
        <p:txBody>
          <a:bodyPr/>
          <a:lstStyle/>
          <a:p>
            <a:pPr algn="ctr"/>
            <a:r>
              <a:rPr lang="ru-RU" dirty="0" smtClean="0"/>
              <a:t>Звони, тебе помогут!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(</a:t>
            </a:r>
            <a:r>
              <a:rPr lang="ru-RU" dirty="0" smtClean="0">
                <a:solidFill>
                  <a:srgbClr val="FF0000"/>
                </a:solidFill>
              </a:rPr>
              <a:t>4212) 30-50-60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283968" y="2780928"/>
            <a:ext cx="324036" cy="504056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66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5400" dirty="0" smtClean="0"/>
              <a:t>Что такое Детский телефон Доверия?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2708920"/>
            <a:ext cx="7776864" cy="1080120"/>
          </a:xfrm>
        </p:spPr>
        <p:txBody>
          <a:bodyPr/>
          <a:lstStyle/>
          <a:p>
            <a:pPr marL="45720" indent="0" algn="just">
              <a:buNone/>
            </a:pPr>
            <a:r>
              <a:rPr lang="ru-RU" dirty="0" smtClean="0"/>
              <a:t>Это форма </a:t>
            </a:r>
            <a:r>
              <a:rPr lang="ru-RU" dirty="0"/>
              <a:t>психологической помощи, адресованная лицам, находящимся в кризисных состояниях.</a:t>
            </a:r>
          </a:p>
          <a:p>
            <a:pPr algn="just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706" y="4070641"/>
            <a:ext cx="4040662" cy="24547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077072"/>
            <a:ext cx="2290518" cy="256490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 algn="r"/>
            <a:fld id="{E1BEFD4A-16A2-4D12-BB6E-CCA475BE9816}" type="slidenum">
              <a:rPr lang="ru-RU" smtClean="0"/>
              <a:pPr algn="r"/>
              <a:t>3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92080" y="6356067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(4212)30-50-60</a:t>
            </a:r>
            <a:endParaRPr lang="ru-RU" sz="1600" b="1" dirty="0">
              <a:ln w="1905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383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24936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Функции: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196752"/>
            <a:ext cx="8208912" cy="5256584"/>
          </a:xfrm>
        </p:spPr>
        <p:txBody>
          <a:bodyPr>
            <a:normAutofit/>
          </a:bodyPr>
          <a:lstStyle/>
          <a:p>
            <a:r>
              <a:rPr lang="ru-RU" dirty="0"/>
              <a:t>П</a:t>
            </a:r>
            <a:r>
              <a:rPr lang="ru-RU" dirty="0" smtClean="0"/>
              <a:t>сихологическая - оказание </a:t>
            </a:r>
            <a:r>
              <a:rPr lang="ru-RU" dirty="0"/>
              <a:t>непосредственно </a:t>
            </a:r>
            <a:r>
              <a:rPr lang="ru-RU" dirty="0" smtClean="0"/>
              <a:t>психологической помощи;</a:t>
            </a:r>
            <a:endParaRPr lang="ru-RU" dirty="0"/>
          </a:p>
          <a:p>
            <a:pPr algn="just"/>
            <a:r>
              <a:rPr lang="ru-RU" dirty="0" smtClean="0"/>
              <a:t>Социальная - в </a:t>
            </a:r>
            <a:r>
              <a:rPr lang="ru-RU" dirty="0"/>
              <a:t>качестве </a:t>
            </a:r>
            <a:r>
              <a:rPr lang="ru-RU" dirty="0" smtClean="0"/>
              <a:t>инструмента </a:t>
            </a:r>
            <a:r>
              <a:rPr lang="ru-RU" dirty="0"/>
              <a:t>профилактики детского неблагополучия, выявление случаев нарушения прав ребёнка в семьях и совершения в отношении детей насильственных действий и т.п</a:t>
            </a:r>
            <a:r>
              <a:rPr lang="ru-RU" dirty="0" smtClean="0"/>
              <a:t>.;</a:t>
            </a:r>
            <a:endParaRPr lang="ru-RU" dirty="0"/>
          </a:p>
          <a:p>
            <a:r>
              <a:rPr lang="ru-RU" dirty="0" smtClean="0"/>
              <a:t>Информационно-просветительская - формирование </a:t>
            </a:r>
            <a:r>
              <a:rPr lang="ru-RU" dirty="0"/>
              <a:t>культуры обращения за психологической </a:t>
            </a:r>
            <a:r>
              <a:rPr lang="ru-RU" dirty="0" smtClean="0"/>
              <a:t>помощью;</a:t>
            </a:r>
            <a:endParaRPr lang="ru-RU" dirty="0"/>
          </a:p>
          <a:p>
            <a:pPr algn="just"/>
            <a:r>
              <a:rPr lang="ru-RU" dirty="0" smtClean="0"/>
              <a:t>Координационная (диспетчерская) -</a:t>
            </a:r>
            <a:r>
              <a:rPr lang="ru-RU" dirty="0"/>
              <a:t> </a:t>
            </a:r>
            <a:r>
              <a:rPr lang="ru-RU" dirty="0" smtClean="0"/>
              <a:t>получение информации о различных организациях</a:t>
            </a:r>
            <a:r>
              <a:rPr lang="ru-RU" dirty="0"/>
              <a:t> </a:t>
            </a:r>
            <a:r>
              <a:rPr lang="ru-RU" dirty="0" smtClean="0"/>
              <a:t>и консультирование, куда лучше обратиться за помощью;</a:t>
            </a:r>
            <a:endParaRPr lang="ru-RU" dirty="0"/>
          </a:p>
          <a:p>
            <a:pPr algn="just"/>
            <a:r>
              <a:rPr lang="ru-RU" dirty="0" smtClean="0"/>
              <a:t>Образовательная </a:t>
            </a:r>
            <a:r>
              <a:rPr lang="ru-RU" dirty="0"/>
              <a:t>-</a:t>
            </a:r>
            <a:r>
              <a:rPr lang="ru-RU" dirty="0" smtClean="0"/>
              <a:t> повышение </a:t>
            </a:r>
            <a:r>
              <a:rPr lang="ru-RU" dirty="0"/>
              <a:t>уровня психологического образования </a:t>
            </a:r>
            <a:r>
              <a:rPr lang="ru-RU" dirty="0" smtClean="0"/>
              <a:t>населения.</a:t>
            </a: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15200" y="6525234"/>
            <a:ext cx="1828800" cy="365125"/>
          </a:xfrm>
        </p:spPr>
        <p:txBody>
          <a:bodyPr/>
          <a:lstStyle/>
          <a:p>
            <a:pPr algn="r"/>
            <a:fld id="{E1BEFD4A-16A2-4D12-BB6E-CCA475BE9816}" type="slidenum">
              <a:rPr lang="ru-RU" smtClean="0"/>
              <a:pPr algn="r"/>
              <a:t>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75856" y="6309320"/>
            <a:ext cx="2376264" cy="365125"/>
          </a:xfrm>
        </p:spPr>
        <p:txBody>
          <a:bodyPr/>
          <a:lstStyle/>
          <a:p>
            <a:pPr algn="ctr"/>
            <a:r>
              <a:rPr lang="ru-RU" dirty="0" smtClean="0"/>
              <a:t>Звони, тебе помогут!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(4212) 30-50-60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40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9849" y="4046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/>
              <a:t>Задачи: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060848"/>
            <a:ext cx="8064896" cy="4392488"/>
          </a:xfrm>
        </p:spPr>
        <p:txBody>
          <a:bodyPr>
            <a:normAutofit/>
          </a:bodyPr>
          <a:lstStyle/>
          <a:p>
            <a:pPr algn="just"/>
            <a:r>
              <a:rPr lang="ru-RU" sz="2600" dirty="0" smtClean="0"/>
              <a:t>Снять напряжение, </a:t>
            </a:r>
            <a:r>
              <a:rPr lang="ru-RU" sz="2600" dirty="0"/>
              <a:t>которое </a:t>
            </a:r>
            <a:r>
              <a:rPr lang="ru-RU" sz="2600" dirty="0" smtClean="0"/>
              <a:t>испытывает человек, </a:t>
            </a:r>
            <a:r>
              <a:rPr lang="ru-RU" sz="2600" dirty="0"/>
              <a:t>обращаясь к консультантам Телефона </a:t>
            </a:r>
            <a:r>
              <a:rPr lang="ru-RU" sz="2600" dirty="0" smtClean="0"/>
              <a:t>доверия;</a:t>
            </a:r>
            <a:endParaRPr lang="ru-RU" sz="2600" dirty="0"/>
          </a:p>
          <a:p>
            <a:pPr algn="just"/>
            <a:r>
              <a:rPr lang="ru-RU" sz="2600" dirty="0" smtClean="0"/>
              <a:t>Помочь </a:t>
            </a:r>
            <a:r>
              <a:rPr lang="ru-RU" sz="2600" dirty="0"/>
              <a:t>абоненту наметить пути разрешения внешнего или внутреннего </a:t>
            </a:r>
            <a:r>
              <a:rPr lang="ru-RU" sz="2600" dirty="0" smtClean="0"/>
              <a:t>конфликта;</a:t>
            </a:r>
          </a:p>
          <a:p>
            <a:pPr algn="just"/>
            <a:r>
              <a:rPr lang="ru-RU" sz="2600" dirty="0" smtClean="0"/>
              <a:t>Поддержать </a:t>
            </a:r>
            <a:r>
              <a:rPr lang="ru-RU" sz="2600" dirty="0"/>
              <a:t>человека в кризисной ситуации.</a:t>
            </a:r>
          </a:p>
          <a:p>
            <a:pPr algn="just"/>
            <a:endParaRPr lang="ru-RU" sz="2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 algn="r"/>
            <a:fld id="{E1BEFD4A-16A2-4D12-BB6E-CCA475BE9816}" type="slidenum">
              <a:rPr lang="ru-RU" smtClean="0"/>
              <a:pPr algn="r"/>
              <a:t>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75856" y="6309320"/>
            <a:ext cx="2376264" cy="365125"/>
          </a:xfrm>
        </p:spPr>
        <p:txBody>
          <a:bodyPr/>
          <a:lstStyle/>
          <a:p>
            <a:pPr algn="ctr"/>
            <a:r>
              <a:rPr lang="ru-RU" dirty="0" smtClean="0"/>
              <a:t>Звони, тебе помогут!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(4212) 30-50-60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9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1682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 smtClean="0"/>
              <a:t> </a:t>
            </a:r>
            <a:r>
              <a:rPr lang="ru-RU" sz="4400" dirty="0" smtClean="0"/>
              <a:t>На телефон Доверия </a:t>
            </a:r>
            <a:r>
              <a:rPr lang="ru-RU" sz="4400" dirty="0" smtClean="0">
                <a:solidFill>
                  <a:srgbClr val="FF0000"/>
                </a:solidFill>
              </a:rPr>
              <a:t>(4212) 30-50-60</a:t>
            </a:r>
            <a:r>
              <a:rPr lang="ru-RU" sz="4400" dirty="0" smtClean="0"/>
              <a:t> в 2016 году обратились: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6021288"/>
            <a:ext cx="8568952" cy="1241701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ru-RU" sz="1800" u="sng" dirty="0" smtClean="0"/>
              <a:t>Чаще всего в 2016 году обращались подростки 13-15 лет и взрослые в возрасте 40-49 лет.</a:t>
            </a:r>
          </a:p>
        </p:txBody>
      </p:sp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1284080353"/>
              </p:ext>
            </p:extLst>
          </p:nvPr>
        </p:nvGraphicFramePr>
        <p:xfrm>
          <a:off x="539552" y="2348880"/>
          <a:ext cx="806489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15200" y="6506761"/>
            <a:ext cx="1828800" cy="365125"/>
          </a:xfrm>
        </p:spPr>
        <p:txBody>
          <a:bodyPr/>
          <a:lstStyle/>
          <a:p>
            <a:pPr algn="r"/>
            <a:fld id="{E1BEFD4A-16A2-4D12-BB6E-CCA475BE9816}" type="slidenum">
              <a:rPr lang="ru-RU" smtClean="0"/>
              <a:pPr algn="r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82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64704"/>
            <a:ext cx="7920880" cy="3129528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Телефон </a:t>
            </a:r>
            <a:r>
              <a:rPr lang="ru-RU" dirty="0">
                <a:solidFill>
                  <a:srgbClr val="FF0000"/>
                </a:solidFill>
              </a:rPr>
              <a:t>Д</a:t>
            </a:r>
            <a:r>
              <a:rPr lang="ru-RU" dirty="0" smtClean="0">
                <a:solidFill>
                  <a:srgbClr val="FF0000"/>
                </a:solidFill>
              </a:rPr>
              <a:t>оверия </a:t>
            </a:r>
            <a:r>
              <a:rPr lang="ru-RU" dirty="0"/>
              <a:t>– это, в первую очередь, </a:t>
            </a:r>
            <a:r>
              <a:rPr lang="ru-RU" u="sng" dirty="0"/>
              <a:t>поддерживающая служба</a:t>
            </a:r>
            <a:r>
              <a:rPr lang="ru-RU" dirty="0"/>
              <a:t>. </a:t>
            </a:r>
          </a:p>
          <a:p>
            <a:pPr marL="45720" indent="0" algn="just">
              <a:buNone/>
            </a:pPr>
            <a:r>
              <a:rPr lang="ru-RU" dirty="0" smtClean="0"/>
              <a:t>       </a:t>
            </a:r>
          </a:p>
          <a:p>
            <a:pPr marL="45720" indent="0" algn="just">
              <a:buNone/>
            </a:pPr>
            <a:r>
              <a:rPr lang="ru-RU" dirty="0" smtClean="0"/>
              <a:t>       Подростковый </a:t>
            </a:r>
            <a:r>
              <a:rPr lang="ru-RU" dirty="0"/>
              <a:t>возраст, сам по себе, является кризисным периодом жизни, и поэтому </a:t>
            </a:r>
            <a:r>
              <a:rPr lang="ru-RU" dirty="0" smtClean="0"/>
              <a:t>подростки могут нуждаться в различных видах </a:t>
            </a:r>
            <a:r>
              <a:rPr lang="ru-RU" dirty="0"/>
              <a:t>помощи в процессе становления личности, в том числе и по </a:t>
            </a:r>
            <a:r>
              <a:rPr lang="ru-RU" dirty="0" smtClean="0"/>
              <a:t>телефону </a:t>
            </a:r>
            <a:r>
              <a:rPr lang="ru-RU" dirty="0"/>
              <a:t>Д</a:t>
            </a:r>
            <a:r>
              <a:rPr lang="ru-RU" dirty="0" smtClean="0"/>
              <a:t>оверия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645024"/>
            <a:ext cx="5161756" cy="258087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315200" y="6492875"/>
            <a:ext cx="1828800" cy="365125"/>
          </a:xfrm>
        </p:spPr>
        <p:txBody>
          <a:bodyPr/>
          <a:lstStyle/>
          <a:p>
            <a:pPr algn="r"/>
            <a:fld id="{E1BEFD4A-16A2-4D12-BB6E-CCA475BE9816}" type="slidenum">
              <a:rPr lang="ru-RU" smtClean="0"/>
              <a:pPr algn="r"/>
              <a:t>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91880" y="6381328"/>
            <a:ext cx="2376264" cy="365125"/>
          </a:xfrm>
        </p:spPr>
        <p:txBody>
          <a:bodyPr/>
          <a:lstStyle/>
          <a:p>
            <a:pPr algn="ctr"/>
            <a:r>
              <a:rPr lang="ru-RU" dirty="0" smtClean="0"/>
              <a:t>Звони, тебе помогут!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(4212) 30-50-60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28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8352928" cy="518457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Тройка наиболее актуальных тем:</a:t>
            </a:r>
          </a:p>
          <a:p>
            <a:pPr algn="just">
              <a:buSzPct val="150000"/>
              <a:buFont typeface="Trebuchet MS" pitchFamily="34" charset="0"/>
              <a:buChar char="*"/>
            </a:pPr>
            <a:endParaRPr lang="ru-RU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SzPct val="150000"/>
              <a:buFont typeface="Trebuchet MS" pitchFamily="34" charset="0"/>
              <a:buChar char="*"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Межличностные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проблемы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влюблённость, взаимоотношения с одноклассниками, конфликты с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родителями.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SzPct val="150000"/>
              <a:buFont typeface="Trebuchet MS" pitchFamily="34" charset="0"/>
              <a:buChar char="*"/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Употребление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ПАВ (психоактивных веществ)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 вещества, которые влияют на работу ЦНС (наркотики; алкоголь; табачные изделия; вещества бытовой химии и лекарства, принимаемые не по назначению врача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buSzPct val="150000"/>
              <a:buFont typeface="Trebuchet MS" pitchFamily="34" charset="0"/>
              <a:buChar char="*"/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Проблемы 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здоровья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инвалидность,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нежелательная беременность, вопросы контрацепции. 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322732" y="6515997"/>
            <a:ext cx="1828800" cy="365125"/>
          </a:xfrm>
        </p:spPr>
        <p:txBody>
          <a:bodyPr/>
          <a:lstStyle/>
          <a:p>
            <a:pPr algn="r"/>
            <a:fld id="{E1BEFD4A-16A2-4D12-BB6E-CCA475BE9816}" type="slidenum">
              <a:rPr lang="ru-RU" smtClean="0"/>
              <a:pPr algn="r"/>
              <a:t>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75856" y="6381328"/>
            <a:ext cx="2376264" cy="365125"/>
          </a:xfrm>
        </p:spPr>
        <p:txBody>
          <a:bodyPr/>
          <a:lstStyle/>
          <a:p>
            <a:pPr algn="ctr"/>
            <a:r>
              <a:rPr lang="ru-RU" dirty="0" smtClean="0"/>
              <a:t>Звони, тебе помогут!</a:t>
            </a:r>
          </a:p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(4212) 30-50-60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67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96943" cy="1368152"/>
          </a:xfrm>
        </p:spPr>
        <p:txBody>
          <a:bodyPr/>
          <a:lstStyle/>
          <a:p>
            <a:pPr marL="0" indent="0" algn="ctr">
              <a:buNone/>
            </a:pPr>
            <a:r>
              <a:rPr lang="ru-RU" sz="3800" dirty="0" smtClean="0"/>
              <a:t>По каким вопросам обращаются на </a:t>
            </a:r>
            <a:br>
              <a:rPr lang="ru-RU" sz="3800" dirty="0" smtClean="0"/>
            </a:br>
            <a:r>
              <a:rPr lang="ru-RU" sz="3800" dirty="0" smtClean="0"/>
              <a:t>телефон Доверия?</a:t>
            </a:r>
            <a:endParaRPr lang="ru-RU" sz="3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7434" y="1639432"/>
            <a:ext cx="8424936" cy="4608512"/>
          </a:xfrm>
        </p:spPr>
        <p:txBody>
          <a:bodyPr>
            <a:normAutofit fontScale="85000" lnSpcReduction="20000"/>
          </a:bodyPr>
          <a:lstStyle/>
          <a:p>
            <a:pPr marL="45720" indent="0" algn="ctr">
              <a:buNone/>
            </a:pPr>
            <a:r>
              <a:rPr lang="ru-RU" b="1" dirty="0"/>
              <a:t>Подростки обращаются на </a:t>
            </a:r>
            <a:r>
              <a:rPr lang="ru-RU" b="1" dirty="0" smtClean="0"/>
              <a:t>Телефон доверия </a:t>
            </a:r>
          </a:p>
          <a:p>
            <a:pPr marL="45720" indent="0" algn="ctr">
              <a:buNone/>
            </a:pPr>
            <a:r>
              <a:rPr lang="ru-RU" b="1" dirty="0" smtClean="0"/>
              <a:t>с </a:t>
            </a:r>
            <a:r>
              <a:rPr lang="ru-RU" b="1" dirty="0"/>
              <a:t>такими проблемами, как:</a:t>
            </a:r>
          </a:p>
          <a:p>
            <a:pPr marL="361950" indent="-315913"/>
            <a:r>
              <a:rPr lang="ru-RU" dirty="0"/>
              <a:t>- конфликтные ситуации: со сверстниками, </a:t>
            </a:r>
            <a:r>
              <a:rPr lang="ru-RU" dirty="0" smtClean="0"/>
              <a:t>с родителями</a:t>
            </a:r>
            <a:r>
              <a:rPr lang="ru-RU" dirty="0"/>
              <a:t>, </a:t>
            </a:r>
            <a:r>
              <a:rPr lang="ru-RU" dirty="0" smtClean="0"/>
              <a:t>с учителями</a:t>
            </a:r>
            <a:r>
              <a:rPr lang="ru-RU" dirty="0"/>
              <a:t>;</a:t>
            </a:r>
          </a:p>
          <a:p>
            <a:r>
              <a:rPr lang="ru-RU" dirty="0"/>
              <a:t>- жестокое обращение в семье;</a:t>
            </a:r>
          </a:p>
          <a:p>
            <a:r>
              <a:rPr lang="ru-RU" dirty="0"/>
              <a:t>- учебные проблемы и отсутствие мотивации </a:t>
            </a:r>
            <a:r>
              <a:rPr lang="ru-RU" dirty="0" smtClean="0"/>
              <a:t>к обучению</a:t>
            </a:r>
            <a:r>
              <a:rPr lang="ru-RU" dirty="0"/>
              <a:t>;</a:t>
            </a:r>
          </a:p>
          <a:p>
            <a:r>
              <a:rPr lang="ru-RU" dirty="0"/>
              <a:t>- психотравмирующие ситуации и события;</a:t>
            </a:r>
          </a:p>
          <a:p>
            <a:r>
              <a:rPr lang="ru-RU" dirty="0"/>
              <a:t>- проблема одиночества;</a:t>
            </a:r>
          </a:p>
          <a:p>
            <a:r>
              <a:rPr lang="ru-RU" dirty="0" smtClean="0"/>
              <a:t>- </a:t>
            </a:r>
            <a:r>
              <a:rPr lang="ru-RU" dirty="0"/>
              <a:t>проблема принятия себя как личности;</a:t>
            </a:r>
          </a:p>
          <a:p>
            <a:r>
              <a:rPr lang="ru-RU" dirty="0"/>
              <a:t>- эмоциональное давление со стороны сверстников;</a:t>
            </a:r>
          </a:p>
          <a:p>
            <a:r>
              <a:rPr lang="ru-RU" dirty="0"/>
              <a:t>- суицидальные рассуждения и </a:t>
            </a:r>
            <a:r>
              <a:rPr lang="ru-RU" dirty="0" smtClean="0"/>
              <a:t>намерения;</a:t>
            </a:r>
          </a:p>
          <a:p>
            <a:r>
              <a:rPr lang="ru-RU" dirty="0" smtClean="0"/>
              <a:t>- развод родителей;</a:t>
            </a:r>
          </a:p>
          <a:p>
            <a:r>
              <a:rPr lang="ru-RU" dirty="0" smtClean="0"/>
              <a:t>- проблемы первой любви и влюблённости;</a:t>
            </a:r>
          </a:p>
          <a:p>
            <a:r>
              <a:rPr lang="ru-RU" dirty="0" smtClean="0"/>
              <a:t>- переживание горя, депрессии.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15200" y="6497524"/>
            <a:ext cx="1828800" cy="365125"/>
          </a:xfrm>
        </p:spPr>
        <p:txBody>
          <a:bodyPr/>
          <a:lstStyle/>
          <a:p>
            <a:pPr algn="r"/>
            <a:fld id="{E1BEFD4A-16A2-4D12-BB6E-CCA475BE9816}" type="slidenum">
              <a:rPr lang="ru-RU" smtClean="0"/>
              <a:pPr algn="r"/>
              <a:t>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47864" y="6165304"/>
            <a:ext cx="2376264" cy="365125"/>
          </a:xfrm>
        </p:spPr>
        <p:txBody>
          <a:bodyPr/>
          <a:lstStyle/>
          <a:p>
            <a:pPr algn="ctr"/>
            <a:r>
              <a:rPr lang="ru-RU" dirty="0" smtClean="0"/>
              <a:t>Звони, тебе помогут!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(4212) 30-50-60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10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1061</TotalTime>
  <Words>690</Words>
  <Application>Microsoft Office PowerPoint</Application>
  <PresentationFormat>Экран (4:3)</PresentationFormat>
  <Paragraphs>93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Детский телефон Доверия</vt:lpstr>
      <vt:lpstr>Детский телефон Доверия в Хабаровске</vt:lpstr>
      <vt:lpstr>Что такое Детский телефон Доверия?</vt:lpstr>
      <vt:lpstr>Функции:</vt:lpstr>
      <vt:lpstr>Задачи:</vt:lpstr>
      <vt:lpstr> На телефон Доверия (4212) 30-50-60 в 2016 году обратились:</vt:lpstr>
      <vt:lpstr>Презентация PowerPoint</vt:lpstr>
      <vt:lpstr>Презентация PowerPoint</vt:lpstr>
      <vt:lpstr>По каким вопросам обращаются на  телефон Доверия?</vt:lpstr>
      <vt:lpstr> Когда вы обращаетесь к нам:</vt:lpstr>
      <vt:lpstr>Жестокое обращение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телефон доверия</dc:title>
  <dc:creator>контат</dc:creator>
  <cp:lastModifiedBy>admin</cp:lastModifiedBy>
  <cp:revision>81</cp:revision>
  <dcterms:created xsi:type="dcterms:W3CDTF">2016-04-20T04:03:51Z</dcterms:created>
  <dcterms:modified xsi:type="dcterms:W3CDTF">2017-01-13T05:14:39Z</dcterms:modified>
</cp:coreProperties>
</file>