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29" r:id="rId3"/>
    <p:sldId id="364" r:id="rId4"/>
    <p:sldId id="257" r:id="rId5"/>
    <p:sldId id="259" r:id="rId6"/>
    <p:sldId id="300" r:id="rId7"/>
    <p:sldId id="296" r:id="rId8"/>
    <p:sldId id="286" r:id="rId9"/>
    <p:sldId id="287" r:id="rId10"/>
    <p:sldId id="334" r:id="rId11"/>
    <p:sldId id="333" r:id="rId12"/>
    <p:sldId id="336" r:id="rId13"/>
    <p:sldId id="264" r:id="rId14"/>
    <p:sldId id="337" r:id="rId15"/>
    <p:sldId id="263" r:id="rId16"/>
    <p:sldId id="332" r:id="rId17"/>
    <p:sldId id="359" r:id="rId18"/>
    <p:sldId id="361" r:id="rId19"/>
    <p:sldId id="260" r:id="rId20"/>
    <p:sldId id="295" r:id="rId21"/>
    <p:sldId id="340" r:id="rId22"/>
    <p:sldId id="350" r:id="rId23"/>
    <p:sldId id="339" r:id="rId24"/>
    <p:sldId id="312" r:id="rId25"/>
    <p:sldId id="352" r:id="rId26"/>
    <p:sldId id="341" r:id="rId27"/>
    <p:sldId id="320" r:id="rId28"/>
    <p:sldId id="294" r:id="rId29"/>
    <p:sldId id="331" r:id="rId30"/>
    <p:sldId id="344" r:id="rId31"/>
    <p:sldId id="363" r:id="rId32"/>
    <p:sldId id="321" r:id="rId33"/>
    <p:sldId id="355" r:id="rId34"/>
    <p:sldId id="342" r:id="rId35"/>
    <p:sldId id="365" r:id="rId36"/>
    <p:sldId id="357" r:id="rId37"/>
    <p:sldId id="353" r:id="rId38"/>
    <p:sldId id="368" r:id="rId39"/>
    <p:sldId id="283" r:id="rId40"/>
    <p:sldId id="261" r:id="rId41"/>
    <p:sldId id="354" r:id="rId42"/>
    <p:sldId id="258" r:id="rId43"/>
    <p:sldId id="367" r:id="rId44"/>
    <p:sldId id="314" r:id="rId45"/>
    <p:sldId id="345" r:id="rId46"/>
    <p:sldId id="290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937" autoAdjust="0"/>
    <p:restoredTop sz="94660"/>
  </p:normalViewPr>
  <p:slideViewPr>
    <p:cSldViewPr>
      <p:cViewPr varScale="1">
        <p:scale>
          <a:sx n="93" d="100"/>
          <a:sy n="93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35D7F8-5C23-4584-89B7-E5CD8852776F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C24565-C278-4CBE-8540-7845B8FDB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E62972-53BE-4041-BFFE-C4755D9859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5A9FD2-D93C-404D-AD2A-86C0FEA6DB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37CA-DA0F-4C28-86E8-535F0FCAA320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56D48-F951-4EA0-AB1E-F3DE25DFF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A902-16C1-4657-8406-DDB0BDA00107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9995-FCA0-4C05-88A0-3AA9A81BA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E164-1267-4EA4-A6F4-2FE67F9F5C35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BF52-C35B-4915-B8BE-6986C2193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65F0-04DF-4222-A812-A3C0E0B4643E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A8CD-A95B-4F22-AE20-92B7F3659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015F-5077-45EC-82E0-CFE9D1AA2849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F9A9-C6D6-4A1B-96C2-69A0CE300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0386-1E3C-4E66-ACD9-E2CB0D94CAF1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5D9E-E35E-40F7-89AC-56FEAA0ED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6395-60BB-4AFE-9EE3-0AA3266AC6E4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A9A9-F33A-4A3B-BFEF-C192540E6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B4C8-1A3A-44E3-A3AB-02E8DA71DB5C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0D87-116F-4B29-986E-3BED4BDAA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E748-4D72-4A6D-8D4F-944109A6AA9E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604D4-4751-429D-910F-C0089589D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3C1A-9FAE-4DC5-851A-1D198A3D2AAD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88BE-9B12-4156-A048-E416DF6E6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889D-1CA5-469D-8749-A82DA78EB526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4398-B616-4F6A-B203-16D968AFD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643EB8-0039-48A6-9327-A2D836A91BCA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B07F3F-7E9E-42C1-97B7-18EDEFF28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500063" y="1643063"/>
            <a:ext cx="8643937" cy="2143125"/>
          </a:xfrm>
        </p:spPr>
        <p:txBody>
          <a:bodyPr/>
          <a:lstStyle/>
          <a:p>
            <a:pPr algn="l"/>
            <a:r>
              <a:rPr lang="ru-RU" sz="6000" b="1" smtClean="0">
                <a:solidFill>
                  <a:srgbClr val="FF0000"/>
                </a:solidFill>
              </a:rPr>
              <a:t>Влияние компьютерных игр на здоровье </a:t>
            </a:r>
            <a:br>
              <a:rPr lang="ru-RU" sz="6000" b="1" smtClean="0">
                <a:solidFill>
                  <a:srgbClr val="FF0000"/>
                </a:solidFill>
              </a:rPr>
            </a:br>
            <a:r>
              <a:rPr lang="ru-RU" sz="6000" b="1" smtClean="0">
                <a:solidFill>
                  <a:srgbClr val="FF0000"/>
                </a:solidFill>
              </a:rPr>
              <a:t>подростков</a:t>
            </a:r>
          </a:p>
        </p:txBody>
      </p:sp>
      <p:pic>
        <p:nvPicPr>
          <p:cNvPr id="14339" name="Picture 3" descr="C:\Users\walentino\Desktop\к пр\1376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143375"/>
            <a:ext cx="26257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walentino\Desktop\к пр\ga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286250"/>
            <a:ext cx="23336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p_025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357438"/>
            <a:ext cx="2689225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Evolu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0"/>
            <a:ext cx="51831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ОСНОВНАЯ ЧАСТЬ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Подготовка к созданию проекта</a:t>
            </a:r>
            <a:endParaRPr lang="ru-RU" smtClean="0"/>
          </a:p>
          <a:p>
            <a:r>
              <a:rPr lang="ru-RU" smtClean="0"/>
              <a:t>Что такое – компьютерная зависимость?</a:t>
            </a:r>
          </a:p>
          <a:p>
            <a:r>
              <a:rPr lang="ru-RU" smtClean="0"/>
              <a:t>Чем она страшна и опасна для подростков?</a:t>
            </a:r>
          </a:p>
          <a:p>
            <a:r>
              <a:rPr lang="ru-RU" smtClean="0"/>
              <a:t>В чем причины появления компьютерной зависимости?</a:t>
            </a:r>
          </a:p>
          <a:p>
            <a:r>
              <a:rPr lang="ru-RU" smtClean="0"/>
              <a:t>Есть ли пути решения этой проблемы?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Компьютерная зависимость - это уход от реальности,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 зависимость, которая полна конфликтами и разочарованиями, болезненными провалами и горькими потерями. </a:t>
            </a:r>
          </a:p>
          <a:p>
            <a:pPr>
              <a:buFont typeface="Arial" charset="0"/>
              <a:buNone/>
            </a:pPr>
            <a:r>
              <a:rPr lang="ru-RU" b="1" smtClean="0"/>
              <a:t>Подростку, еще не научившемуся жить в жестком мире реальности, кажется виртуальный мир компьютера идеальным выходом.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FF0000"/>
                </a:solidFill>
              </a:rPr>
              <a:t>Этот опасный виртуальный мир…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/>
              <a:t>Сегодня термин «компьютерная зависимость» звучит все чаще. Эти умные машины проникают повсюду. Компьютер на работе, дома, по дороге домой – планшет, а в мобильном телефоне можно посидеть в одноклассниках – зачем терять время? И если взрослый человек как-то еще в состоянии справиться с этим недугом, то как быть ребенку, который, в первую очередь, берет пример с родителей? Компьютерная зависимость у детей и подростков приняла масштабы эпидемии. 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/>
              <a:t>Результаты опроса последних лет неутешительны: большинство людей приходит домой и проводит время за компьютером, окунаясь с головой в виртуальный мир. Милых посиделок всей семьи перед телевизором давно уже не существует, сейчас каждый имеет </a:t>
            </a:r>
            <a:r>
              <a:rPr lang="ru-RU" sz="3800" b="1" dirty="0" err="1" smtClean="0"/>
              <a:t>гаджет</a:t>
            </a:r>
            <a:r>
              <a:rPr lang="ru-RU" sz="3800" b="1" dirty="0" smtClean="0"/>
              <a:t> для собственного развлечения, поэтому ему не нужны родственники со своими правилами.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 descr="C:\Users\walentino\Desktop\к пр\9982_html_m5d92f88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313" y="357188"/>
            <a:ext cx="8689975" cy="6072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Психологи выделяют два типа компьютерной зависимости: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9144000" cy="53578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1. Зависимость от сети интернет, которая проявляется в постоянном стремлении находиться в сети, проверять электронную почту, заводить виртуальные знакомства, постоянно общаться в чатах и социальных сетях.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2. Зависимость от компьютерных игр, которая имеет ту же природу, что и обычная </a:t>
            </a:r>
            <a:r>
              <a:rPr lang="ru-RU" b="1" dirty="0" err="1" smtClean="0"/>
              <a:t>игромания</a:t>
            </a:r>
            <a:r>
              <a:rPr lang="ru-RU" b="1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Компьютерная зависимость сегодня чаще поражает людей в возрасте до 20 лет, поскольку они менее устойчивы эмоционально и психически и нередко все происходящее на экране монитора принимают за чистую монету. В особо тяжелых случаях это похоже на наркотическую зависимость: человек подвергается настоящей ломке без интернета, на него страшно смотреть, он готов крушить все подряд.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Основные типы компьютерной зависимости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698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b="1" smtClean="0"/>
              <a:t>Зависимость от интернета (сетеголизм)</a:t>
            </a:r>
          </a:p>
          <a:p>
            <a:r>
              <a:rPr lang="ru-RU" sz="3600" b="1" smtClean="0"/>
              <a:t>Зависимость от компьютерных игр (кибераддикция) 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928813"/>
            <a:ext cx="4464050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Критерии компьютерной зависимости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Беспричинное возбуждение или вялость, частые и резкие перепады настроения, неадекватная реакция на критику, замечания и советы;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Ухудшение памяти и внимания;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Снижение успеваемости, систематические прогулы;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Отказ от хобби, любимого дела;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Приступы депрессии, страха, тревоги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/>
        </p:nvSpPr>
        <p:spPr bwMode="auto">
          <a:xfrm>
            <a:off x="0" y="428625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/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sz="32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sz="32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sz="32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Основные вредные факторы, действующие на человека за компьютером:</a:t>
            </a:r>
            <a:r>
              <a:rPr lang="ru-RU" sz="3200" b="1" i="1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ru-RU" sz="3200" b="1" i="1">
                <a:solidFill>
                  <a:schemeClr val="tx2"/>
                </a:solidFill>
                <a:latin typeface="Calibri" pitchFamily="34" charset="0"/>
              </a:rPr>
            </a:br>
            <a:endParaRPr lang="ru-RU" sz="3200" b="1" i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285750" y="2205038"/>
            <a:ext cx="8143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· </a:t>
            </a:r>
            <a:r>
              <a:rPr lang="ru-RU" sz="3200" b="1">
                <a:latin typeface="Calibri" pitchFamily="34" charset="0"/>
              </a:rPr>
              <a:t>Сидящее положение в течение длительного времени;</a:t>
            </a:r>
          </a:p>
          <a:p>
            <a:r>
              <a:rPr lang="ru-RU" sz="3200" b="1">
                <a:latin typeface="Calibri" pitchFamily="34" charset="0"/>
              </a:rPr>
              <a:t>· Воздействие электромагнитного излучения монитора;</a:t>
            </a:r>
          </a:p>
          <a:p>
            <a:r>
              <a:rPr lang="ru-RU" sz="3200" b="1">
                <a:latin typeface="Calibri" pitchFamily="34" charset="0"/>
              </a:rPr>
              <a:t>· Утомление глаз, нагрузка на зрение;</a:t>
            </a:r>
          </a:p>
          <a:p>
            <a:r>
              <a:rPr lang="ru-RU" sz="3200" b="1">
                <a:latin typeface="Calibri" pitchFamily="34" charset="0"/>
              </a:rPr>
              <a:t>· Перегрузка мышц и суставов кистей;</a:t>
            </a:r>
          </a:p>
          <a:p>
            <a:r>
              <a:rPr lang="ru-RU" sz="3200" b="1">
                <a:latin typeface="Calibri" pitchFamily="34" charset="0"/>
              </a:rPr>
              <a:t>· Стресс при потере информации. </a:t>
            </a:r>
          </a:p>
          <a:p>
            <a:r>
              <a:rPr lang="ru-RU" sz="2800" i="1">
                <a:latin typeface="Calibri" pitchFamily="34" charset="0"/>
              </a:rPr>
              <a:t/>
            </a:r>
            <a:br>
              <a:rPr lang="ru-RU" sz="2800" i="1">
                <a:latin typeface="Calibri" pitchFamily="34" charset="0"/>
              </a:rPr>
            </a:br>
            <a:endParaRPr lang="ru-RU" sz="2800" i="1">
              <a:latin typeface="Calibri" pitchFamily="34" charset="0"/>
            </a:endParaRPr>
          </a:p>
        </p:txBody>
      </p:sp>
      <p:pic>
        <p:nvPicPr>
          <p:cNvPr id="31747" name="Picture 2" descr="C:\Users\татьяна\Desktop\tech_smoking_computer_l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933825"/>
            <a:ext cx="24288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/>
          </p:cNvSpPr>
          <p:nvPr/>
        </p:nvSpPr>
        <p:spPr>
          <a:xfrm>
            <a:off x="360363" y="692150"/>
            <a:ext cx="8353425" cy="685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Tx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Стресс при потере информации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539750" y="1428750"/>
            <a:ext cx="8064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Calibri" pitchFamily="34" charset="0"/>
              </a:rPr>
              <a:t>Далеко не все пользователи регулярно делают резервные копии своей информации. А ведь и вирусы не дремлют, и винчестеры лучших фирм, бывает, ломаются, и самый опытный программист может иногда нажать не ту кнопку... В результате такого стресса случались и инфаркты.</a:t>
            </a:r>
          </a:p>
        </p:txBody>
      </p:sp>
      <p:pic>
        <p:nvPicPr>
          <p:cNvPr id="32771" name="Picture 2" descr="C:\Users\татьяна\Desktop\93131725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797425"/>
            <a:ext cx="266541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C:\Users\татьяна\Desktop\93131725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4786313"/>
            <a:ext cx="266541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Искажаются лица</a:t>
            </a:r>
          </a:p>
        </p:txBody>
      </p:sp>
      <p:pic>
        <p:nvPicPr>
          <p:cNvPr id="33794" name="Picture 2" descr="C:\Users\walentino\Desktop\к пр\gam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500188"/>
            <a:ext cx="3810000" cy="2857500"/>
          </a:xfrm>
        </p:spPr>
      </p:pic>
      <p:pic>
        <p:nvPicPr>
          <p:cNvPr id="33795" name="Picture 3" descr="C:\Users\walentino\Desktop\к пр\13769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1143000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Users\walentino\Desktop\к пр\0_36a44_8dcca5d5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143375"/>
            <a:ext cx="28098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C:\Users\walentino\Desktop\к пр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4000500"/>
            <a:ext cx="34290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 descr="C:\Users\walentino\Desktop\к пр\pimg_680_2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3929063"/>
            <a:ext cx="2157412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Аннотация 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dirty="0" smtClean="0"/>
              <a:t>Наш исследовательский проект является попыткой раскрытия некоторых областей громадного айсберга проблем компьютерной зависимости человека.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 проекте рассматриваются вопросы изучения влияния компьютерных игр на здоровье подростка 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На основе метода проектов, поискового метода, методов наблюдения, анкетирования и тестирования полученные данные  нам позволили разработать  профилактические формы  анти-зависимости  и рекомендации (презентацию, эскиз рекламы «Компьютерная зависимость», провели беседу  на занятиях с предложением  правил работы за компьютером)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</a:rPr>
              <a:t>Виды современных игр</a:t>
            </a:r>
          </a:p>
        </p:txBody>
      </p:sp>
      <p:pic>
        <p:nvPicPr>
          <p:cNvPr id="34818" name="Содержимое 3" descr="Жанры компьютерных игр Виды игрАркадныеЛогическиеДеловыеАктивныеРолевыеСтратег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071563"/>
            <a:ext cx="7786687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Польза и вред компьютерных игр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C0099"/>
                </a:solidFill>
              </a:rPr>
              <a:t>Польза от компьютерных игр</a:t>
            </a:r>
            <a:r>
              <a:rPr lang="ru-RU" b="1" dirty="0" smtClean="0"/>
              <a:t>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учат классифицировать и обобщать,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мыслить вне стандартной ситуации,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добиваться своей цели, интеллектуально совершенствоваться;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быстрота реакции, зрительно-моторная координация, логическое мышление, визуальное восприятие объектов, внимание и память, мелкая моторика  рук.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Вред от компьютерных игр 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Игры требуют повышенного внимания, затягивают, от них сложно оторваться. Уход от реальности, гибель персонажа переживается как собственная.</a:t>
            </a:r>
          </a:p>
          <a:p>
            <a:r>
              <a:rPr lang="ru-RU" b="1" smtClean="0"/>
              <a:t> Уход в игру "с головой»  сопровождается агрессивностью, озлобленностью, полным вхождением в роль,  возникновением игровой зависимости.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Игры наших родителей</a:t>
            </a:r>
          </a:p>
        </p:txBody>
      </p:sp>
      <p:graphicFrame>
        <p:nvGraphicFramePr>
          <p:cNvPr id="37890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14438"/>
          <a:ext cx="9144000" cy="5643562"/>
        </p:xfrm>
        <a:graphic>
          <a:graphicData uri="http://schemas.openxmlformats.org/presentationml/2006/ole">
            <p:oleObj spid="_x0000_s37890" r:id="rId3" imgW="9144793" imgH="564538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57313"/>
            <a:ext cx="9144000" cy="5500687"/>
          </a:xfrm>
        </p:spPr>
      </p:pic>
      <p:pic>
        <p:nvPicPr>
          <p:cNvPr id="3891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Содержимое 3" descr="об играх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71450" y="0"/>
            <a:ext cx="9315450" cy="6796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Если сравнить игры наших родителей и игры современных подростков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то можно сделать вывод, что в ролевых играх родителей принимали участие несколько человек, где каждый игрок получал свою роль («Дочки-матери», «Казаки-разбойники», «Колечко», «Краски», «Садовник») и игра создавала общее позитивное настроение, дети общались и дружили.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А в компьютерных играх подросток играет  один, теряет ощущение времени , места, самоконтроль , полностью  растворяется в игре, ему не до  дружбы и не до общения  с живыми людьми.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</a:rPr>
              <a:t>ПОЧЕМУ ЖЕ МЫ ИГРАЕМ?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Инстинкт интереса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Отсутствие ответственности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Наличие собственного мира, в который нет доступа  другим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Возможность исправить  любую ошибку путем многократных попыток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Возможность самому принимать в рамках игры  любые решения, вне зависимости от того к чему  они могут привести.</a:t>
            </a:r>
            <a:r>
              <a:rPr lang="ru-RU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Picture 4" descr="ic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642938"/>
            <a:ext cx="7500938" cy="5826125"/>
          </a:xfrm>
        </p:spPr>
      </p:pic>
      <p:pic>
        <p:nvPicPr>
          <p:cNvPr id="43011" name="Рисунок 4" descr="Evol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29479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 ЧЕМУ ЖЕ ВЕДЕТ КОМПЬЮТЕРНАЯ ЗАВИСИМОСТЬ?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Несмотря на то, что стремления, возникающие при компьютерной зависимости изначально несут положительное, они ведут к разрушению и потере собственного «Я», ухудшению психологического здоровья, возникновению агрессии, замкнутости.  </a:t>
            </a:r>
          </a:p>
        </p:txBody>
      </p:sp>
      <p:pic>
        <p:nvPicPr>
          <p:cNvPr id="44035" name="Рисунок 3" descr="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229225"/>
            <a:ext cx="38846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ru-RU" sz="6600" b="1" smtClean="0">
                <a:solidFill>
                  <a:srgbClr val="FF0000"/>
                </a:solidFill>
              </a:rPr>
              <a:t>Содержание 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8229600" cy="5411787"/>
          </a:xfrm>
        </p:spPr>
        <p:txBody>
          <a:bodyPr/>
          <a:lstStyle/>
          <a:p>
            <a:r>
              <a:rPr lang="ru-RU" sz="1800" b="1" smtClean="0"/>
              <a:t>Введение</a:t>
            </a:r>
          </a:p>
          <a:p>
            <a:r>
              <a:rPr lang="ru-RU" sz="1800" b="1" smtClean="0"/>
              <a:t>Основная часть</a:t>
            </a:r>
          </a:p>
          <a:p>
            <a:r>
              <a:rPr lang="ru-RU" sz="1800" b="1" smtClean="0"/>
              <a:t>Глава 1. Теоретическое обоснование изучения проблемы влияния компьютера на здоровье человека</a:t>
            </a:r>
          </a:p>
          <a:p>
            <a:r>
              <a:rPr lang="ru-RU" sz="1800" b="1" smtClean="0"/>
              <a:t>§1.1. Теоретические представления о  влияни</a:t>
            </a:r>
            <a:r>
              <a:rPr lang="ru-RU" sz="1500" b="1" smtClean="0">
                <a:latin typeface="Arial" charset="0"/>
              </a:rPr>
              <a:t>и</a:t>
            </a:r>
            <a:r>
              <a:rPr lang="ru-RU" sz="1800" b="1" smtClean="0"/>
              <a:t>  компьютера на здоровье человека в научной литературе и информационных источниках.</a:t>
            </a:r>
          </a:p>
          <a:p>
            <a:r>
              <a:rPr lang="ru-RU" sz="1800" b="1" smtClean="0"/>
              <a:t>§1.2. Об особенностях влияния компьютера на здоровье подростков, основные вредные факторы, действующие на подростка. </a:t>
            </a:r>
          </a:p>
          <a:p>
            <a:r>
              <a:rPr lang="ru-RU" sz="1800" b="1" smtClean="0"/>
              <a:t>Глава 2. Практическая работа по исследованию компьютерной  зависимости подростков  </a:t>
            </a:r>
          </a:p>
          <a:p>
            <a:r>
              <a:rPr lang="ru-RU" sz="1800" b="1" smtClean="0"/>
              <a:t>§2.1. Организация и характеристика методов  исследования (наблюдение, анкетирование, тестирование)</a:t>
            </a:r>
          </a:p>
          <a:p>
            <a:r>
              <a:rPr lang="ru-RU" sz="1800" b="1" smtClean="0"/>
              <a:t>§2.2. Определение компьютерной зависимости, результаты исследования, профилактические средства анти-зависимости от компьютерных игр.</a:t>
            </a:r>
          </a:p>
          <a:p>
            <a:r>
              <a:rPr lang="ru-RU" sz="1800" b="1" smtClean="0"/>
              <a:t>Заключение </a:t>
            </a:r>
          </a:p>
          <a:p>
            <a:r>
              <a:rPr lang="ru-RU" sz="1800" b="1" smtClean="0"/>
              <a:t>Список литературы и информационных источников </a:t>
            </a:r>
          </a:p>
          <a:p>
            <a:r>
              <a:rPr lang="ru-RU" sz="1800" b="1" smtClean="0"/>
              <a:t>Приложение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Стадии компьютерной зависимости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572500" cy="56435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CC0099"/>
                </a:solidFill>
              </a:rPr>
              <a:t>Стадия заинтересованности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Подросток «присматривается» к игре, ищет в ней хорошее и плохое, «входит» в игровой вкус, стараясь прочувствовать его.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C0099"/>
                </a:solidFill>
              </a:rPr>
              <a:t>Стадия увлеченности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На этом этапе подростка  начинает тянуть в игру, ему хочется играть ещё и ещё.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C0099"/>
                </a:solidFill>
              </a:rPr>
              <a:t>Стадия зависимости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Игрок не может ни есть ни пить, ни думать ни о чём другом, кроме как об игре.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C0099"/>
                </a:solidFill>
              </a:rPr>
              <a:t>Стадия настоящей зависимости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Подросток переселяется в игровой мир. Он чувствует себя там  комфортнее, чем в реальности.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755650" y="1557338"/>
            <a:ext cx="76327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Результаты исследования</a:t>
            </a:r>
          </a:p>
        </p:txBody>
      </p:sp>
      <p:pic>
        <p:nvPicPr>
          <p:cNvPr id="46082" name="Picture 2" descr="C:\Users\татьяна\Desktop\tech_smoking_computer_l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13" y="3933825"/>
            <a:ext cx="23876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ПРИЧИНЫ КОМПЬЮТЕРНОЙ ЗАВИСИМОСТИ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Был проведен опрос среди:</a:t>
            </a:r>
          </a:p>
          <a:p>
            <a:r>
              <a:rPr lang="ru-RU" b="1" smtClean="0"/>
              <a:t>Родителей                              </a:t>
            </a:r>
          </a:p>
          <a:p>
            <a:r>
              <a:rPr lang="ru-RU" b="1" smtClean="0"/>
              <a:t>Сверстников </a:t>
            </a:r>
          </a:p>
          <a:p>
            <a:r>
              <a:rPr lang="ru-RU" b="1" smtClean="0"/>
              <a:t>Учителей </a:t>
            </a:r>
          </a:p>
          <a:p>
            <a:pPr>
              <a:buFont typeface="Arial" charset="0"/>
              <a:buNone/>
            </a:pPr>
            <a:r>
              <a:rPr lang="ru-RU" b="1" smtClean="0"/>
              <a:t>И по совету школьного психолога в своем исследовании  мы попытались выявить причины компьютерной зависимости представленные далее</a:t>
            </a:r>
          </a:p>
        </p:txBody>
      </p:sp>
      <p:pic>
        <p:nvPicPr>
          <p:cNvPr id="47107" name="Picture 2" descr="C:\Users\татьяна\Desktop\48103349_1251526730_03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1643063"/>
            <a:ext cx="190817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Опрос показал, что многие подростки  жалуются на 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250825" y="1643063"/>
            <a:ext cx="8893175" cy="3857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/>
              <a:t>  ●   головную  боль  -            6 чел.,</a:t>
            </a:r>
          </a:p>
          <a:p>
            <a:pPr>
              <a:buFont typeface="Arial" charset="0"/>
              <a:buNone/>
            </a:pPr>
            <a:r>
              <a:rPr lang="ru-RU" sz="4000" b="1" smtClean="0"/>
              <a:t>  ●   общее недомогание -   3 чел.</a:t>
            </a:r>
          </a:p>
          <a:p>
            <a:pPr>
              <a:buFont typeface="Arial" charset="0"/>
              <a:buNone/>
            </a:pPr>
            <a:r>
              <a:rPr lang="ru-RU" sz="4000" b="1" smtClean="0"/>
              <a:t>  ●   резь в глазах     -              8 чел., </a:t>
            </a:r>
          </a:p>
          <a:p>
            <a:pPr>
              <a:buFont typeface="Arial" charset="0"/>
              <a:buNone/>
            </a:pPr>
            <a:r>
              <a:rPr lang="ru-RU" sz="4000" b="1" smtClean="0"/>
              <a:t>  ●   усталость            -             3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Отношение  подростков к компьютерным  играм  и к своему здоровью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r>
              <a:rPr lang="ru-RU" b="1" smtClean="0"/>
              <a:t>По результатам АНКЕТЫ «Я и Компьютер» мы получили:</a:t>
            </a:r>
          </a:p>
          <a:p>
            <a:r>
              <a:rPr lang="ru-RU" b="1" smtClean="0"/>
              <a:t>От 4 до 10 баллов –    низкий уровень зависимости от компьютера – 4 чел.</a:t>
            </a:r>
          </a:p>
          <a:p>
            <a:r>
              <a:rPr lang="ru-RU" b="1" smtClean="0"/>
              <a:t>От 10 до 16 баллов – средний уровень зависимости от компьютера – 10 чел.</a:t>
            </a:r>
          </a:p>
          <a:p>
            <a:r>
              <a:rPr lang="ru-RU" b="1" smtClean="0"/>
              <a:t>От 16 по 21 балл –      высокий уровень зависимости от компьютера – 1 чел.</a:t>
            </a:r>
          </a:p>
          <a:p>
            <a:endParaRPr lang="ru-RU" b="1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Отношение  подростков к компьютерным  играм  и к своему здоровью</a:t>
            </a:r>
            <a:endParaRPr lang="ru-RU" dirty="0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0" y="1785938"/>
            <a:ext cx="9144000" cy="4340225"/>
          </a:xfrm>
        </p:spPr>
        <p:txBody>
          <a:bodyPr/>
          <a:lstStyle/>
          <a:p>
            <a:r>
              <a:rPr lang="ru-RU" b="1" smtClean="0"/>
              <a:t>Результаты теста «Несуществующее животное»:</a:t>
            </a:r>
          </a:p>
          <a:p>
            <a:pPr>
              <a:buFont typeface="Arial" charset="0"/>
              <a:buNone/>
            </a:pPr>
            <a:r>
              <a:rPr lang="ru-RU" b="1" smtClean="0"/>
              <a:t>                        показали наличие:</a:t>
            </a:r>
          </a:p>
          <a:p>
            <a:r>
              <a:rPr lang="ru-RU" b="1" smtClean="0"/>
              <a:t>агрессивности  - у 9 чел.,</a:t>
            </a:r>
          </a:p>
          <a:p>
            <a:r>
              <a:rPr lang="ru-RU" b="1" smtClean="0"/>
              <a:t>тревожности    - у 8 чел.,</a:t>
            </a:r>
          </a:p>
          <a:p>
            <a:r>
              <a:rPr lang="ru-RU" b="1" smtClean="0"/>
              <a:t>агрессия и тревожность  - у 5 чел.,</a:t>
            </a:r>
          </a:p>
          <a:p>
            <a:pPr>
              <a:buFont typeface="Arial" charset="0"/>
              <a:buNone/>
            </a:pPr>
            <a:r>
              <a:rPr lang="ru-RU" b="1" smtClean="0"/>
              <a:t>   отсутствие агрессии и тревожности – у 2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Самооценка здоровья подростка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Опрос показал:</a:t>
            </a:r>
          </a:p>
          <a:p>
            <a:r>
              <a:rPr lang="ru-RU" b="1" smtClean="0"/>
              <a:t>8 человек – соблюдают санитарно-гигиенические нормы в компьютерных играх;</a:t>
            </a:r>
          </a:p>
          <a:p>
            <a:r>
              <a:rPr lang="ru-RU" b="1" smtClean="0"/>
              <a:t>6 человек – стараются соблюдать нормы;</a:t>
            </a:r>
          </a:p>
          <a:p>
            <a:r>
              <a:rPr lang="ru-RU" b="1" smtClean="0"/>
              <a:t>1 человек – не соблюдает;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В результате исследования выявили  стадию зависимости подростков от компьютерных игр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4714875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       </a:t>
            </a:r>
            <a:r>
              <a:rPr lang="ru-RU" sz="5100" b="1" dirty="0" smtClean="0"/>
              <a:t>из 15 подростков группы изостудии:</a:t>
            </a:r>
            <a:endParaRPr lang="ru-RU" sz="4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      </a:t>
            </a:r>
            <a:r>
              <a:rPr lang="ru-RU" sz="4200" b="1" dirty="0" smtClean="0"/>
              <a:t>4  человека –  стадия заинтересованности;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/>
              <a:t>    10  человек – стадия увлеченности;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/>
              <a:t>      1   человек –  стадия зависимости;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/>
              <a:t>      0  человек –  стадия полной зависимости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/>
              <a:t>Оценка  здоровью группы подростков изостудии «РАДУГА» на данный момент в целом  удовлетворительная, нет ни одного человека, который бы совсем не играл в компьютерные игры. Напрягает озабоченность зависимостью 1-го подростка, ведется  работа по </a:t>
            </a:r>
            <a:r>
              <a:rPr lang="ru-RU" sz="4200" b="1" dirty="0" err="1" smtClean="0"/>
              <a:t>анти-зависимости</a:t>
            </a:r>
            <a:r>
              <a:rPr lang="ru-RU" sz="4200" b="1" dirty="0" smtClean="0"/>
              <a:t> в семье и в изостудии, к тому же этот подросток  стал еще посещать секцию бокса и мы надеемся, что времени на компьютерные игры  у него практически не остается.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Текст 4"/>
          <p:cNvSpPr>
            <a:spLocks noGrp="1"/>
          </p:cNvSpPr>
          <p:nvPr>
            <p:ph type="body" idx="4294967295"/>
          </p:nvPr>
        </p:nvSpPr>
        <p:spPr>
          <a:xfrm>
            <a:off x="0" y="1428750"/>
            <a:ext cx="9144000" cy="4286250"/>
          </a:xfrm>
        </p:spPr>
        <p:txBody>
          <a:bodyPr/>
          <a:lstStyle/>
          <a:p>
            <a:r>
              <a:rPr lang="ru-RU" sz="6000" b="1" smtClean="0">
                <a:solidFill>
                  <a:srgbClr val="FF0000"/>
                </a:solidFill>
              </a:rPr>
              <a:t>Профилактические средства  анти-   зависимости </a:t>
            </a:r>
          </a:p>
          <a:p>
            <a:pPr>
              <a:buFont typeface="Arial" charset="0"/>
              <a:buNone/>
            </a:pPr>
            <a:r>
              <a:rPr lang="ru-RU" sz="6000" b="1" smtClean="0">
                <a:solidFill>
                  <a:srgbClr val="FF0000"/>
                </a:solidFill>
              </a:rPr>
              <a:t> от компьютерных игр</a:t>
            </a:r>
            <a:endParaRPr lang="ru-RU" sz="6000" smtClean="0"/>
          </a:p>
        </p:txBody>
      </p:sp>
      <p:pic>
        <p:nvPicPr>
          <p:cNvPr id="53250" name="Picture 2" descr="C:\Users\татьяна\Desktop\1554a55bd8b9b4defeb301a1cbf9eea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2500313"/>
            <a:ext cx="22098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Профилактические средства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3143250"/>
            <a:ext cx="2286000" cy="1746250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Создание презентации о компьютерной зависимости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Создание социального плаката по теме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Проведение  физкультминуток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Рекомендации и памятка по работе за компьютером</a:t>
            </a:r>
            <a:endParaRPr lang="ru-RU" dirty="0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0"/>
            <a:ext cx="23685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500563"/>
            <a:ext cx="2622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</a:rPr>
              <a:t>ВВЕДЕНИЕ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/>
              <a:t>Актуальность</a:t>
            </a:r>
            <a:r>
              <a:rPr lang="ru-RU" dirty="0" smtClean="0"/>
              <a:t> темы этого проекта в том, что именно сегодня  существует компьютерная зависимость, которая негативно влияет на здоровье человека.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Существует </a:t>
            </a:r>
            <a:r>
              <a:rPr lang="ru-RU" b="1" dirty="0" smtClean="0"/>
              <a:t>проблема </a:t>
            </a:r>
            <a:r>
              <a:rPr lang="ru-RU" dirty="0" smtClean="0"/>
              <a:t>компьютерной зависимости детей, которую  надо  решать всем миром (медики, педагоги, родители, воспитатели и сами дети)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Реклама  социального плаката</a:t>
            </a:r>
          </a:p>
        </p:txBody>
      </p:sp>
      <p:pic>
        <p:nvPicPr>
          <p:cNvPr id="55298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14438"/>
            <a:ext cx="8429625" cy="547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Памятка по работе с компьютером</a:t>
            </a:r>
          </a:p>
        </p:txBody>
      </p:sp>
      <p:sp>
        <p:nvSpPr>
          <p:cNvPr id="56322" name="Содержимое 5"/>
          <p:cNvSpPr>
            <a:spLocks noGrp="1"/>
          </p:cNvSpPr>
          <p:nvPr>
            <p:ph idx="1"/>
          </p:nvPr>
        </p:nvSpPr>
        <p:spPr>
          <a:xfrm>
            <a:off x="214313" y="1214438"/>
            <a:ext cx="8929687" cy="5286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Рекомендуемое время игры :   </a:t>
            </a:r>
          </a:p>
          <a:p>
            <a:r>
              <a:rPr lang="ru-RU" b="1" smtClean="0"/>
              <a:t>5-6 лет         10 минут</a:t>
            </a:r>
          </a:p>
          <a:p>
            <a:r>
              <a:rPr lang="ru-RU" b="1" smtClean="0"/>
              <a:t>1-4 класс     15 минут</a:t>
            </a:r>
          </a:p>
          <a:p>
            <a:r>
              <a:rPr lang="ru-RU" b="1" smtClean="0"/>
              <a:t>5-7 класс    20 минут</a:t>
            </a:r>
          </a:p>
          <a:p>
            <a:r>
              <a:rPr lang="ru-RU" b="1" smtClean="0"/>
              <a:t>8-9 класс    25 минут</a:t>
            </a:r>
          </a:p>
          <a:p>
            <a:r>
              <a:rPr lang="ru-RU" b="1" smtClean="0"/>
              <a:t>10-11 класс  50 минут (с перерывом 15 мин.) </a:t>
            </a:r>
          </a:p>
          <a:p>
            <a:r>
              <a:rPr lang="ru-RU" b="1" smtClean="0"/>
              <a:t>Специальные программы КиберМама™, Salfeld Child Control, Sistem Tray и др. устанавливают время работы компьютера. </a:t>
            </a:r>
          </a:p>
        </p:txBody>
      </p:sp>
      <p:pic>
        <p:nvPicPr>
          <p:cNvPr id="56323" name="Picture 2" descr="C:\Users\татьяна\Desktop\48103349_1251526730_03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428750"/>
            <a:ext cx="19081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</a:rPr>
              <a:t>Памятка для родителей</a:t>
            </a:r>
          </a:p>
        </p:txBody>
      </p:sp>
      <p:pic>
        <p:nvPicPr>
          <p:cNvPr id="57346" name="Picture 2" descr="C:\Users\walentino\Desktop\к пр\4-500x3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71563"/>
            <a:ext cx="8126413" cy="5786437"/>
          </a:xfrm>
        </p:spPr>
      </p:pic>
      <p:pic>
        <p:nvPicPr>
          <p:cNvPr id="57347" name="Picture 2" descr="C:\Users\walentino\Desktop\к пр\4-500x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71563"/>
            <a:ext cx="812641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FF0000"/>
                </a:solidFill>
              </a:rPr>
              <a:t>Заключение и выводы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У каждого поколения свои игры. Компьютерные игры могут приносить пользу и наносить вред подростку, фактором отрицательного воздействия на организм человека является неправильное отношение к компьютерным играм, несоблюдение элементарных гигиенических норм и правил.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Подростки, играя в компьютерные игры, перестают контролировать себя во времени, становятся зависимыми, и поэтому им необходимо устанавливать жёсткие рамки и ограничения в использовании компьютера.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</a:rPr>
              <a:t>Мы – за здоровый досуг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Единственным  на  настоящий момент проверенным способом  дать подростку оказаться вне  зависимости  от компьютерных игр – это привлечь его  в процессы не связанные с компьютером, чтобы электронные  игры не стали заменой реальности.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Надо показать подростку, что есть  немало  интересных способов свободного времяпровождения (студии, спортивные секции, творческие объединения и др.)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smtClean="0">
              <a:solidFill>
                <a:srgbClr val="FF0000"/>
              </a:solidFill>
            </a:endParaRPr>
          </a:p>
        </p:txBody>
      </p:sp>
      <p:sp>
        <p:nvSpPr>
          <p:cNvPr id="60418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sz="3600" b="1" smtClean="0"/>
              <a:t>Конечно, без компьютера нельзя, и его надо использовать по мере необходимости.</a:t>
            </a:r>
          </a:p>
          <a:p>
            <a:r>
              <a:rPr lang="ru-RU" sz="3600" b="1" smtClean="0"/>
              <a:t>    Компьютер может служить не только игрушкой, но и полезным материалом  для интеллектуального  развития современной молодежи.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Информационные источники: </a:t>
            </a:r>
          </a:p>
        </p:txBody>
      </p:sp>
      <p:pic>
        <p:nvPicPr>
          <p:cNvPr id="62466" name="Содержимое 3" descr="ресурсы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357313"/>
            <a:ext cx="7602537" cy="5086350"/>
          </a:xfrm>
        </p:spPr>
      </p:pic>
      <p:pic>
        <p:nvPicPr>
          <p:cNvPr id="62467" name="Содержимое 3" descr="ресурсы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76041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Объект исследования: </a:t>
            </a:r>
            <a:r>
              <a:rPr lang="ru-RU" smtClean="0"/>
              <a:t>компьютеро-игровая зависимость подростков</a:t>
            </a:r>
          </a:p>
          <a:p>
            <a:pPr>
              <a:buFont typeface="Arial" charset="0"/>
              <a:buNone/>
            </a:pPr>
            <a:r>
              <a:rPr lang="ru-RU" b="1" smtClean="0"/>
              <a:t>Предмет исследования:</a:t>
            </a:r>
            <a:r>
              <a:rPr lang="ru-RU" smtClean="0"/>
              <a:t> влияние компьютерных игр на здоровье подростка</a:t>
            </a:r>
          </a:p>
          <a:p>
            <a:pPr>
              <a:buFont typeface="Arial" charset="0"/>
              <a:buNone/>
            </a:pPr>
            <a:endParaRPr lang="ru-RU" b="1" smtClean="0"/>
          </a:p>
          <a:p>
            <a:r>
              <a:rPr lang="ru-RU" b="1" smtClean="0"/>
              <a:t>Цель:  </a:t>
            </a:r>
            <a:r>
              <a:rPr lang="ru-RU" smtClean="0"/>
              <a:t>изучение влияния компьютерных игр</a:t>
            </a:r>
          </a:p>
          <a:p>
            <a:pPr>
              <a:buFont typeface="Arial" charset="0"/>
              <a:buNone/>
            </a:pPr>
            <a:r>
              <a:rPr lang="ru-RU" smtClean="0"/>
              <a:t>на здоровье подростка и его компьютеро-игровой зависимости.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Задачи: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/>
              <a:t>сравнить игры родителей (в детстве) с играми современных подростков;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/>
              <a:t>выяснить пользу и вред компьютерных игр;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/>
              <a:t>выявить отношение подростков к компьютерным играм и к санитарно-гигиеническим нормам при работе с компьютером;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/>
              <a:t>разработать рекомендации по использованию  компьютера без вреда для здоровья,;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/>
              <a:t>выполнить эскиз социальной рекламы на тему «Компьютерная зависимость»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rgbClr val="FF0000"/>
                </a:solidFill>
              </a:rPr>
              <a:t>Почему выбрана такая тема?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863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Компьютерный мир так заманчив, красочен и моден. Компьютер влияет на все биологические характеристики организма человека, и в первую очередь, на его физическое и психическое здоровье.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И поэтому мы решили исследовать зависимость подростков от компьютера, влияние компьютера на здоровье учащегося, и к каким изменениям в организме может привести это влияние.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Новизна  в том, что исследовательская работа по выявлению компьютерной зависимости в условиях изостудии проводится  впервые, и имеет практическую значимость для оценки  и самооценки здоровья подростков.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 исследовательской работе использованы: поисковый метод, метод проектирования,  метод наблюдения, анкетирование и другие.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</a:rPr>
              <a:t>План исследования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929687" cy="4525963"/>
          </a:xfrm>
        </p:spPr>
        <p:txBody>
          <a:bodyPr/>
          <a:lstStyle/>
          <a:p>
            <a:r>
              <a:rPr lang="ru-RU" b="1" smtClean="0"/>
              <a:t>Подготовка к созданию проекта</a:t>
            </a:r>
          </a:p>
          <a:p>
            <a:pPr>
              <a:buFont typeface="Arial" charset="0"/>
              <a:buNone/>
            </a:pPr>
            <a:r>
              <a:rPr lang="ru-RU" b="1" smtClean="0"/>
              <a:t>    Поиск теоретической информации по теме исследовательского проекта;</a:t>
            </a:r>
          </a:p>
          <a:p>
            <a:r>
              <a:rPr lang="ru-RU" b="1" smtClean="0"/>
              <a:t>Практическая работа по исследованию влияния компьютера на здоровье подростков и определение компьютеро-игровой зависимости;</a:t>
            </a:r>
          </a:p>
          <a:p>
            <a:r>
              <a:rPr lang="ru-RU" b="1" smtClean="0"/>
              <a:t>Итоги исследования, выводы, рекомендации 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1546</Words>
  <Application>Microsoft Office PowerPoint</Application>
  <PresentationFormat>Экран (4:3)</PresentationFormat>
  <Paragraphs>189</Paragraphs>
  <Slides>46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Calibri</vt:lpstr>
      <vt:lpstr>Arial</vt:lpstr>
      <vt:lpstr>Тема Office</vt:lpstr>
      <vt:lpstr>Диаграмма Microsoft Excel</vt:lpstr>
      <vt:lpstr>Влияние компьютерных игр на здоровье  подростков</vt:lpstr>
      <vt:lpstr>Аннотация </vt:lpstr>
      <vt:lpstr>Содержание </vt:lpstr>
      <vt:lpstr>ВВЕДЕНИЕ </vt:lpstr>
      <vt:lpstr>Слайд 5</vt:lpstr>
      <vt:lpstr>Слайд 6</vt:lpstr>
      <vt:lpstr>Почему выбрана такая тема? </vt:lpstr>
      <vt:lpstr>Слайд 8</vt:lpstr>
      <vt:lpstr>План исследования</vt:lpstr>
      <vt:lpstr>ОСНОВНАЯ ЧАСТЬ</vt:lpstr>
      <vt:lpstr>Компьютерная зависимость - это уход от реальности,</vt:lpstr>
      <vt:lpstr>Этот опасный виртуальный мир… </vt:lpstr>
      <vt:lpstr>Слайд 13</vt:lpstr>
      <vt:lpstr> Психологи выделяют два типа компьютерной зависимости: </vt:lpstr>
      <vt:lpstr>Основные типы компьютерной зависимости </vt:lpstr>
      <vt:lpstr>Критерии компьютерной зависимости</vt:lpstr>
      <vt:lpstr>Слайд 17</vt:lpstr>
      <vt:lpstr>Слайд 18</vt:lpstr>
      <vt:lpstr>Искажаются лица</vt:lpstr>
      <vt:lpstr>Виды современных игр</vt:lpstr>
      <vt:lpstr>Польза и вред компьютерных игр</vt:lpstr>
      <vt:lpstr>Вред от компьютерных игр </vt:lpstr>
      <vt:lpstr>Игры наших родителей</vt:lpstr>
      <vt:lpstr>Слайд 24</vt:lpstr>
      <vt:lpstr>Слайд 25</vt:lpstr>
      <vt:lpstr>Если сравнить игры наших родителей и игры современных подростков</vt:lpstr>
      <vt:lpstr>ПОЧЕМУ ЖЕ МЫ ИГРАЕМ?</vt:lpstr>
      <vt:lpstr>Слайд 28</vt:lpstr>
      <vt:lpstr>К ЧЕМУ ЖЕ ВЕДЕТ КОМПЬЮТЕРНАЯ ЗАВИСИМОСТЬ?</vt:lpstr>
      <vt:lpstr>Стадии компьютерной зависимости</vt:lpstr>
      <vt:lpstr>Слайд 31</vt:lpstr>
      <vt:lpstr>ПРИЧИНЫ КОМПЬЮТЕРНОЙ ЗАВИСИМОСТИ</vt:lpstr>
      <vt:lpstr>Опрос показал, что многие подростки  жалуются на …</vt:lpstr>
      <vt:lpstr>Отношение  подростков к компьютерным  играм  и к своему здоровью</vt:lpstr>
      <vt:lpstr>Отношение  подростков к компьютерным  играм  и к своему здоровью</vt:lpstr>
      <vt:lpstr>Самооценка здоровья подростка</vt:lpstr>
      <vt:lpstr>В результате исследования выявили  стадию зависимости подростков от компьютерных игр </vt:lpstr>
      <vt:lpstr>Слайд 38</vt:lpstr>
      <vt:lpstr>Профилактические средства</vt:lpstr>
      <vt:lpstr>Реклама  социального плаката</vt:lpstr>
      <vt:lpstr>Памятка по работе с компьютером</vt:lpstr>
      <vt:lpstr>Памятка для родителей</vt:lpstr>
      <vt:lpstr>Заключение и выводы </vt:lpstr>
      <vt:lpstr>Мы – за здоровый досуг</vt:lpstr>
      <vt:lpstr>Слайд 45</vt:lpstr>
      <vt:lpstr>Информационные источники: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walentino</dc:creator>
  <cp:lastModifiedBy>WiZaRd</cp:lastModifiedBy>
  <cp:revision>176</cp:revision>
  <dcterms:created xsi:type="dcterms:W3CDTF">2014-04-07T23:35:30Z</dcterms:created>
  <dcterms:modified xsi:type="dcterms:W3CDTF">2014-04-23T01:37:48Z</dcterms:modified>
</cp:coreProperties>
</file>