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7" r:id="rId4"/>
    <p:sldId id="260" r:id="rId5"/>
    <p:sldId id="261" r:id="rId6"/>
    <p:sldId id="259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  <a:srgbClr val="FF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9659-5B26-48E0-AD48-3A8829A4985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4E43-08D8-44CF-A3E1-391F4A266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6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0AC3-CA7D-420F-ADF3-C65BA5A7461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53148-A2B3-4489-8B77-9A5CEF5F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lizfamili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5" y="620688"/>
            <a:ext cx="3105025" cy="40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679337" cy="33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0" y="4797152"/>
            <a:ext cx="3528392" cy="18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i="1" u="none" strike="noStrike" normalizeH="0" baseline="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Выполнила: Ведерникова Валерия Вячеславовна  воспитанница ИЗО студии «Радуга»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i="1" u="none" strike="noStrike" normalizeH="0" baseline="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Руководитель: </a:t>
            </a:r>
            <a:r>
              <a:rPr kumimoji="0" lang="ru-RU" altLang="ru-RU" i="1" u="none" strike="noStrike" normalizeH="0" baseline="0" dirty="0" err="1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Немчанинова</a:t>
            </a:r>
            <a:r>
              <a:rPr kumimoji="0" lang="ru-RU" altLang="ru-RU" i="1" u="none" strike="noStrike" normalizeH="0" baseline="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Валентина Фёдоровна педагог дополнительного образования.</a:t>
            </a:r>
            <a:endParaRPr kumimoji="0" lang="ru-RU" altLang="ru-RU" sz="2400" i="1" u="none" strike="noStrike" normalizeH="0" baseline="0" dirty="0" smtClean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808314"/>
            <a:ext cx="7920880" cy="201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1905">
                  <a:solidFill>
                    <a:srgbClr val="FFA3A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«Чем славится моя семья»</a:t>
            </a:r>
            <a:endParaRPr lang="ru-RU" sz="8000" b="1" dirty="0">
              <a:ln w="1905">
                <a:solidFill>
                  <a:srgbClr val="FFA3A3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Двоюродные прадеды </a:t>
            </a:r>
            <a:r>
              <a:rPr lang="ru-RU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Исяновы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Захар и Анатолий сражались за Родину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во </a:t>
            </a:r>
            <a:r>
              <a:rPr lang="ru-RU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второй 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Великой </a:t>
            </a:r>
            <a:r>
              <a:rPr lang="ru-RU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течественной войне, имели </a:t>
            </a:r>
            <a:r>
              <a:rPr lang="ru-RU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ордена и награды.</a:t>
            </a:r>
          </a:p>
          <a:p>
            <a:pPr marL="0" indent="0">
              <a:buNone/>
            </a:pPr>
            <a:r>
              <a:rPr lang="ru-RU" sz="40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Прапрадед </a:t>
            </a:r>
            <a:r>
              <a:rPr lang="ru-RU" sz="40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Исянов</a:t>
            </a:r>
            <a:r>
              <a:rPr lang="ru-RU" sz="40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  Абдула</a:t>
            </a:r>
            <a:r>
              <a:rPr lang="ru-RU" sz="4000" dirty="0"/>
              <a:t> 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погиб  </a:t>
            </a:r>
            <a:r>
              <a:rPr lang="ru-RU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на фронте во время второй 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отечественной </a:t>
            </a:r>
            <a:r>
              <a:rPr lang="ru-RU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войне.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1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 материнской линии</a:t>
            </a:r>
            <a:r>
              <a:rPr lang="ru-RU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618856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Шишлов</a:t>
            </a:r>
            <a:r>
              <a:rPr lang="ru-RU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endParaRPr lang="ru-RU" sz="40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Александр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Григорьевич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родился 1946г. 5 января в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России, г. Николаевск-на-Амуре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. </a:t>
            </a:r>
            <a:endParaRPr lang="ru-RU" sz="2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Служил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в ракетных войсках тактического назначения в Амурской области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Служил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ракетчиком.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Вычислитель первого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класса,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младший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сержант.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27977" cy="52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865325" cy="61206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5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Шишлов </a:t>
            </a:r>
            <a:endParaRPr lang="ru-RU" sz="54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Григорий </a:t>
            </a:r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Титович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родился 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31 декабря 1917г. В Белоруссии обл. Минской районе Борисовском д. </a:t>
            </a:r>
            <a:r>
              <a:rPr lang="ru-RU" dirty="0" err="1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Погодица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. Служил во время 2 ВОВ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телеграфистом-морзистом в артиллерийском 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полку. Военную присягу принял 6 января 1940г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. После 2 ВОВ работал в МВД.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402805" cy="632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DCIM\100OLYMP\P4012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5"/>
            <a:ext cx="8228087" cy="59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2955" cy="611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4" y="467203"/>
            <a:ext cx="8299828" cy="6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07603"/>
            <a:ext cx="3639511" cy="55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379811" cy="552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692696"/>
            <a:ext cx="2952328" cy="56886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Шишлова (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Спиридонова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Ульяна Петровна родилась 1918г. 18 марта на Украине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обл.Черниговская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д.Конотопе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Ветеран труда и тыла 2ВОВ. Имеет награды.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506350" cy="561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5" y="548680"/>
            <a:ext cx="8487507" cy="611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n w="31550" cmpd="sng">
                  <a:solidFill>
                    <a:srgbClr val="FFA3A3"/>
                  </a:solidFill>
                  <a:prstDash val="solid"/>
                </a:ln>
                <a:solidFill>
                  <a:srgbClr val="FFA3A3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Цель: </a:t>
            </a:r>
            <a:r>
              <a:rPr lang="ru-RU" sz="28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Узнать чем славиться моя семья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.</a:t>
            </a:r>
            <a:endParaRPr lang="ru-RU" sz="2400" b="1" dirty="0" smtClean="0">
              <a:ln w="1905">
                <a:solidFill>
                  <a:srgbClr val="FF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ln w="31550" cmpd="sng">
                  <a:solidFill>
                    <a:srgbClr val="FFA3A3"/>
                  </a:solidFill>
                  <a:prstDash val="solid"/>
                </a:ln>
                <a:solidFill>
                  <a:srgbClr val="FFA3A3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Задачи:</a:t>
            </a:r>
          </a:p>
          <a:p>
            <a:pPr marL="514350" lvl="0" indent="-514350">
              <a:buClr>
                <a:srgbClr val="FFC000"/>
              </a:buClr>
              <a:buFont typeface="+mj-lt"/>
              <a:buAutoNum type="arabicPeriod"/>
            </a:pP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Узнать </a:t>
            </a: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у родителей о истории нашей семьи;</a:t>
            </a:r>
          </a:p>
          <a:p>
            <a:pPr marL="514350" lvl="0" indent="-514350">
              <a:buClr>
                <a:srgbClr val="FFC000"/>
              </a:buClr>
              <a:buFont typeface="+mj-lt"/>
              <a:buAutoNum type="arabicPeriod"/>
            </a:pP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Посмотреть в интернете о значение 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наших фамилий;</a:t>
            </a:r>
            <a:endParaRPr lang="ru-RU" sz="2400" b="1" dirty="0">
              <a:ln w="1905">
                <a:solidFill>
                  <a:srgbClr val="FF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  <a:p>
            <a:pPr marL="514350" lvl="0" indent="-514350">
              <a:buClr>
                <a:srgbClr val="FFC000"/>
              </a:buClr>
              <a:buFont typeface="+mj-lt"/>
              <a:buAutoNum type="arabicPeriod"/>
            </a:pP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Собрать исторический материал и написать </a:t>
            </a:r>
            <a:r>
              <a:rPr lang="ru-RU" sz="2400" b="1" dirty="0" smtClean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о моих предках;</a:t>
            </a:r>
            <a:endParaRPr lang="ru-RU" sz="2400" b="1" dirty="0">
              <a:ln w="1905">
                <a:solidFill>
                  <a:srgbClr val="FF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  <a:p>
            <a:pPr marL="514350" lvl="0" indent="-514350">
              <a:buClr>
                <a:srgbClr val="FFC000"/>
              </a:buClr>
              <a:buFont typeface="+mj-lt"/>
              <a:buAutoNum type="arabicPeriod"/>
            </a:pP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Составить доклад и презентацию;</a:t>
            </a:r>
          </a:p>
          <a:p>
            <a:pPr marL="514350" lvl="0" indent="-514350">
              <a:buClr>
                <a:srgbClr val="FFC000"/>
              </a:buClr>
              <a:buFont typeface="+mj-lt"/>
              <a:buAutoNum type="arabicPeriod"/>
            </a:pP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Выступить на конференции.</a:t>
            </a:r>
          </a:p>
          <a:p>
            <a:pPr marL="0" indent="0">
              <a:buNone/>
            </a:pPr>
            <a:r>
              <a:rPr lang="ru-RU" b="1" dirty="0">
                <a:ln w="31550" cmpd="sng">
                  <a:solidFill>
                    <a:srgbClr val="FFA3A3"/>
                  </a:solidFill>
                  <a:prstDash val="solid"/>
                </a:ln>
                <a:solidFill>
                  <a:srgbClr val="FFA3A3"/>
                </a:solidFill>
                <a:effectLst>
                  <a:glow rad="101600">
                    <a:srgbClr val="000000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Объект исследования:</a:t>
            </a:r>
            <a:r>
              <a:rPr lang="ru-RU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A3A3"/>
                </a:solidFill>
                <a:effectLst>
                  <a:glow rad="101600">
                    <a:srgbClr val="000000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Родословная</a:t>
            </a:r>
          </a:p>
          <a:p>
            <a:pPr marL="0" indent="0">
              <a:buNone/>
            </a:pPr>
            <a:r>
              <a:rPr lang="ru-RU" b="1" dirty="0" smtClean="0">
                <a:ln w="31550" cmpd="sng">
                  <a:solidFill>
                    <a:srgbClr val="FFA3A3"/>
                  </a:solidFill>
                  <a:prstDash val="solid"/>
                </a:ln>
                <a:solidFill>
                  <a:srgbClr val="FFA3A3"/>
                </a:solidFill>
                <a:effectLst>
                  <a:glow rad="101600">
                    <a:srgbClr val="000000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Предмет исследования: </a:t>
            </a:r>
            <a:r>
              <a:rPr lang="ru-RU" sz="2400" b="1" dirty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Происхождение фамилий и история моей семьи</a:t>
            </a:r>
          </a:p>
        </p:txBody>
      </p:sp>
    </p:spTree>
    <p:extLst>
      <p:ext uri="{BB962C8B-B14F-4D97-AF65-F5344CB8AC3E}">
        <p14:creationId xmlns:p14="http://schemas.microsoft.com/office/powerpoint/2010/main" val="37222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4400" b="1" dirty="0" smtClean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r>
              <a:rPr lang="ru-RU" sz="4400" b="1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Михаил, Григорий и Василий Никитичи сражались за Родину в Великой Отечественное войне.</a:t>
            </a:r>
          </a:p>
          <a:p>
            <a:pPr marL="0" indent="0" algn="just">
              <a:buNone/>
            </a:pPr>
            <a:r>
              <a:rPr lang="ru-RU" sz="4400" b="1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Родились в Новосибирской области  </a:t>
            </a:r>
            <a:r>
              <a:rPr lang="ru-RU" sz="4400" b="1" dirty="0" err="1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вЧерепановском</a:t>
            </a:r>
            <a:r>
              <a:rPr lang="ru-RU" sz="4400" b="1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районе.</a:t>
            </a:r>
            <a:endParaRPr lang="ru-RU" sz="4400" b="1" dirty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4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268760"/>
            <a:ext cx="5050904" cy="485740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6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Иванчина </a:t>
            </a:r>
          </a:p>
          <a:p>
            <a:pPr indent="0" algn="just">
              <a:buNone/>
            </a:pPr>
            <a:r>
              <a:rPr lang="ru-RU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Мария Никитична награждена орденом «Мать-героиня» она воспитывала 7детей.</a:t>
            </a:r>
            <a:endParaRPr lang="ru-RU" sz="3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87"/>
            <a:ext cx="3764016" cy="58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800" dirty="0">
                <a:solidFill>
                  <a:schemeClr val="bg1"/>
                </a:solidFill>
              </a:rPr>
              <a:t>Работая над этим проектом, я выполнила все поставленные задачи: изучила происхождение фамилий моего рода. И узнала много интересных исторических фактов о моей семье.</a:t>
            </a:r>
          </a:p>
          <a:p>
            <a:pPr marL="0" indent="0" algn="just" fontAlgn="base">
              <a:buNone/>
            </a:pPr>
            <a:r>
              <a:rPr lang="ru-RU" sz="1800" dirty="0">
                <a:solidFill>
                  <a:schemeClr val="bg1"/>
                </a:solidFill>
              </a:rPr>
              <a:t>Данная работа может иметь продолжение. Я хотела бы продолжить исследование  моего генеалогического древа, написать историю моего рода.</a:t>
            </a:r>
          </a:p>
          <a:p>
            <a:pPr marL="0" indent="0" algn="just" fontAlgn="base">
              <a:buNone/>
            </a:pPr>
            <a:r>
              <a:rPr lang="ru-RU" sz="1800" dirty="0">
                <a:solidFill>
                  <a:schemeClr val="bg1"/>
                </a:solidFill>
              </a:rPr>
              <a:t>Я уверена, что каждый человек должен знать и чтить своих предков. Много еще сменится поколений, пройдут века, и наши потомки будут интересоваться своим происхождением: откуда их корни, кто их предки, какие это были люди. Некоторые факты теряются, забываются, но не забывается сама история. Надо возрождать свое прошлое, чтобы из уст в уста, из поколения в поколение передавались истории нашего рождения, нашего подъема. Так надо спешить узнать свою родословную, надо застать тех бабушек и дедушек, которые с удовольствием поведают нам истории своих родных.</a:t>
            </a:r>
          </a:p>
          <a:p>
            <a:pPr marL="0" indent="0" algn="just" fontAlgn="base">
              <a:buNone/>
            </a:pPr>
            <a:r>
              <a:rPr lang="ru-RU" sz="1800" dirty="0">
                <a:solidFill>
                  <a:schemeClr val="bg1"/>
                </a:solidFill>
              </a:rPr>
              <a:t>Нам достался великий жизненный опыт, великие традиции, наша задача не растерять их, а дополнить своими, дать возможность нашим потомкам гордиться нами.</a:t>
            </a:r>
          </a:p>
          <a:p>
            <a:pPr marL="0" indent="0" algn="just" fontAlgn="base">
              <a:buNone/>
            </a:pPr>
            <a:r>
              <a:rPr lang="ru-RU" sz="1800" dirty="0">
                <a:solidFill>
                  <a:schemeClr val="bg1"/>
                </a:solidFill>
              </a:rPr>
              <a:t>К такому выводу невольно приходишь, рассматривая свои семейные  альбомы.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4" name="AutoShape 2" descr="C:\Users\TANIA\Desktop\voenniea-130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TANIA\Desktop\voenniea-130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616624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Источники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https://www.analizfamilii.ru/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Тер-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Саркисянц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А.Е., Системы личных имен у народов мира. Тупиков Н.М., Словарь древнерусских личных собственных имен. Толковый словарь В. Даля, в 4-х т.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Унбегаун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Б.О., Русские фамилии.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Дедушка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А.Г.Шишлов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Бабушка Л.И. Ведерникова (Зыкова)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Бабушка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С.С.Ершова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(Иванчина)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941568" cy="62373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 </a:t>
            </a:r>
            <a:r>
              <a:rPr lang="ru-RU" sz="2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Я выбрала эту тему, так как актуальность её очевидна. Незнание своей родословной – это неуважение к своим корням. Еще А.С. Пушкин писал: «Неуважение к предкам есть первый признак безнравственности ». Изучение фамилий и имен ценно для науки. Оно позволяет полнее представить исторические события  последних столетий, равно как и историю науки, литературы, искусства. Исследуя именования и их судьбу в разные века, можно установить связи русского населения с другими народами, выяснить, как шло заселение тех или иных районов нашей страны, носители каких говоров русского языка: северных, южных или центральных – среднерусских -  приходили на земли Урала, Сибири. С помощью слов, легших в основу многих современных фамилий, можно изучать особенности быта русских людей, живших в отдаленные эпохи, можно установить, чем питались, во что одевались, чем занимались крестьяне и ремесленники.</a:t>
            </a:r>
          </a:p>
          <a:p>
            <a:pPr marL="0" indent="0" algn="just">
              <a:buNone/>
            </a:pPr>
            <a:r>
              <a:rPr lang="ru-RU" sz="2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Фамилии – своего рода живая история. В прошлом генеалогии (родословные) были достоянием только привилегированной горстки аристократов. А всей массе простого народа «предков не полагалось». Но как раз именно миллионы людей вправе гордиться своими предками, трудом которых создано богатство Родины.  </a:t>
            </a:r>
          </a:p>
          <a:p>
            <a:pPr marL="0" indent="0" algn="just">
              <a:buNone/>
            </a:pPr>
            <a:r>
              <a:rPr lang="ru-RU" sz="2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В </a:t>
            </a:r>
            <a:r>
              <a:rPr lang="ru-RU" sz="2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моей родословной нет людей, вершивших судьбу России. Но среди них были достойные, уважаемые люди. И мне важно сохранить память о них для будущих поколений. 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400" b="1" dirty="0"/>
              <a:t> 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652" y="117693"/>
            <a:ext cx="792088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0174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Происхождение фамилий:</a:t>
            </a:r>
            <a:endParaRPr lang="ru-RU" sz="4000" b="1" cap="all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b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Ведерников</a:t>
            </a:r>
          </a:p>
          <a:p>
            <a:pPr marL="0" indent="0" algn="just">
              <a:buNone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этому ряду относится и прозвище </a:t>
            </a:r>
            <a:r>
              <a:rPr lang="ru-RU" sz="2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Ведерник</a:t>
            </a: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основой для которого послужило устаревшее слово «</a:t>
            </a:r>
            <a:r>
              <a:rPr lang="ru-RU" sz="2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ведерник</a:t>
            </a: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- «ведерный мастер; бочар, бондарь, </a:t>
            </a:r>
            <a:r>
              <a:rPr lang="ru-RU" sz="2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обручник</a:t>
            </a: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 «мастер по починке ведер». Даже если отпрыски не продолжали семейную профессию, тем не менее, назывались родовым именем Ведерниковы. Кроме того, в словарях встречается также и другое объяснение: «</a:t>
            </a:r>
            <a:r>
              <a:rPr lang="ru-RU" sz="2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Ведерник</a:t>
            </a: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человек, обязанный обеспечивать ведрами на случай пожара».</a:t>
            </a:r>
          </a:p>
          <a:p>
            <a:pPr marL="0" indent="0" algn="just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/>
            <a:r>
              <a:rPr lang="ru-RU" b="1" dirty="0" err="1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Исянов</a:t>
            </a:r>
            <a:r>
              <a:rPr lang="ru-RU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:</a:t>
            </a:r>
            <a:endParaRPr lang="ru-RU" b="1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Основой для нее послужило личное имя </a:t>
            </a:r>
            <a:r>
              <a:rPr lang="ru-RU" sz="28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Исян</a:t>
            </a: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являющемуся одним из диалектных вариантов древнего тюркского имени </a:t>
            </a:r>
            <a:r>
              <a:rPr lang="ru-RU" sz="28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Исан</a:t>
            </a: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в переводе означающего «живой, здоровый, невредимый, благополучный». У многих народов наречение или смена имени связаны с различными обрядами, в которых раскрывается древнее отождествление «имя – душа». 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   Шишлов:</a:t>
            </a:r>
            <a:endParaRPr lang="ru-RU" b="1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Произошло от старинного прозвища «</a:t>
            </a:r>
            <a:r>
              <a:rPr lang="ru-RU" sz="28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Шишло</a:t>
            </a:r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от слова «</a:t>
            </a:r>
            <a:r>
              <a:rPr lang="ru-RU" sz="28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шишлять</a:t>
            </a:r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т.е. «мешкать». </a:t>
            </a: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Однако понятия, происходившие от указанного термина, никогда не несли в себе негативного смысла, напротив, В.И. Даль в своем словаре толкует соответствующие существительные «</a:t>
            </a:r>
            <a:r>
              <a:rPr lang="ru-RU" sz="28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шишлюн</a:t>
            </a: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и «</a:t>
            </a:r>
            <a:r>
              <a:rPr lang="ru-RU" sz="28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шишляйка</a:t>
            </a: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как «мешкотного, но трудового работника</a:t>
            </a:r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30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1608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Иванчин</a:t>
            </a:r>
            <a:endParaRPr lang="ru-RU" b="1" dirty="0">
              <a:ln w="11430">
                <a:solidFill>
                  <a:srgbClr val="00B050"/>
                </a:solidFill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Основой фамилии Иванчин послужило имя Иван. Фамилия Иванчин восходит к каноническому мужскому личному имени Иоанн (в переводе с древнееврейского – «милость Божья»). Это имя имеет ряд производных форм, одна из которых и легла в основу данной фамилии.</a:t>
            </a:r>
          </a:p>
          <a:p>
            <a:pPr marL="0" indent="0" algn="just">
              <a:buNone/>
            </a:pPr>
            <a:r>
              <a:rPr lang="ru-RU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Фамилии с основой Иван- одни из самых распространенных, так как имя Иван на протяжении нескольких столетий (с XVI по XIX в.) оставалось самым частым: среди крестьянства оно охватывало от 15 до 25% всех мужчин.</a:t>
            </a:r>
            <a:endParaRPr lang="ru-RU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1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 отцовской линии:</a:t>
            </a:r>
            <a:endParaRPr lang="ru-RU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Дедушка 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Ведерников Валерий Николаевич</a:t>
            </a:r>
            <a:r>
              <a:rPr lang="ru-RU" dirty="0" smtClean="0"/>
              <a:t> 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родился в 1952 году работал в рядах МВД имел значок отличник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милиции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54" y="1268760"/>
            <a:ext cx="39424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Прабабушка </a:t>
            </a:r>
            <a:r>
              <a:rPr lang="ru-RU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Исянова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 </a:t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</a:b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Алия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Абдуловна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3816424" cy="50405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 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родилась в 1926 году в России обл. Пензенской </a:t>
            </a:r>
            <a:r>
              <a:rPr lang="ru-RU" sz="2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д.Солмовка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. Ветеран труда и тыла второй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Великой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течественной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войны имеет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медали,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грамоты и благодарности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от губернатора </a:t>
            </a:r>
          </a:p>
          <a:p>
            <a:pPr marL="0" indent="0" algn="just">
              <a:buNone/>
            </a:pP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Хабаровского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края и президента Российской федерации.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051548" cy="443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_pomnim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my_pomnim</Template>
  <TotalTime>404</TotalTime>
  <Words>776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my_pomnim</vt:lpstr>
      <vt:lpstr>Презентация PowerPoint</vt:lpstr>
      <vt:lpstr>Презентация PowerPoint</vt:lpstr>
      <vt:lpstr>Презентация PowerPoint</vt:lpstr>
      <vt:lpstr>Происхождение фамилий:</vt:lpstr>
      <vt:lpstr>Исянов:</vt:lpstr>
      <vt:lpstr>   Шишлов:</vt:lpstr>
      <vt:lpstr>Иванчин</vt:lpstr>
      <vt:lpstr>По отцовской линии:</vt:lpstr>
      <vt:lpstr>Прабабушка Исянова   Алия Абдуловна</vt:lpstr>
      <vt:lpstr>Двоюродные прадеды Исяновы </vt:lpstr>
      <vt:lpstr>По материнской линии: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Иванчины</vt:lpstr>
      <vt:lpstr>Презентация PowerPoint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Ольга Николаевна Кушнарева</cp:lastModifiedBy>
  <cp:revision>37</cp:revision>
  <dcterms:created xsi:type="dcterms:W3CDTF">2016-03-29T06:37:51Z</dcterms:created>
  <dcterms:modified xsi:type="dcterms:W3CDTF">2016-04-14T23:59:06Z</dcterms:modified>
</cp:coreProperties>
</file>