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579" autoAdjust="0"/>
  </p:normalViewPr>
  <p:slideViewPr>
    <p:cSldViewPr>
      <p:cViewPr varScale="1">
        <p:scale>
          <a:sx n="74" d="100"/>
          <a:sy n="74" d="100"/>
        </p:scale>
        <p:origin x="-104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13B00DD7-9CE2-441E-AEFC-21991810193A}" type="datetimeFigureOut">
              <a:rPr lang="ru-RU" smtClean="0"/>
              <a:pPr/>
              <a:t>21.04.2014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1C3512F0-F80C-47BF-8E1D-6F92E32F6FBF}"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3B00DD7-9CE2-441E-AEFC-21991810193A}" type="datetimeFigureOut">
              <a:rPr lang="ru-RU" smtClean="0"/>
              <a:pPr/>
              <a:t>21.04.2014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3512F0-F80C-47BF-8E1D-6F92E32F6FB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3B00DD7-9CE2-441E-AEFC-21991810193A}" type="datetimeFigureOut">
              <a:rPr lang="ru-RU" smtClean="0"/>
              <a:pPr/>
              <a:t>21.04.2014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3512F0-F80C-47BF-8E1D-6F92E32F6FB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3B00DD7-9CE2-441E-AEFC-21991810193A}" type="datetimeFigureOut">
              <a:rPr lang="ru-RU" smtClean="0"/>
              <a:pPr/>
              <a:t>21.04.2014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3512F0-F80C-47BF-8E1D-6F92E32F6FB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13B00DD7-9CE2-441E-AEFC-21991810193A}" type="datetimeFigureOut">
              <a:rPr lang="ru-RU" smtClean="0"/>
              <a:pPr/>
              <a:t>21.04.2014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1C3512F0-F80C-47BF-8E1D-6F92E32F6FB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3B00DD7-9CE2-441E-AEFC-21991810193A}" type="datetimeFigureOut">
              <a:rPr lang="ru-RU" smtClean="0"/>
              <a:pPr/>
              <a:t>21.04.2014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C3512F0-F80C-47BF-8E1D-6F92E32F6FB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13B00DD7-9CE2-441E-AEFC-21991810193A}" type="datetimeFigureOut">
              <a:rPr lang="ru-RU" smtClean="0"/>
              <a:pPr/>
              <a:t>21.04.2014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C3512F0-F80C-47BF-8E1D-6F92E32F6FB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13B00DD7-9CE2-441E-AEFC-21991810193A}" type="datetimeFigureOut">
              <a:rPr lang="ru-RU" smtClean="0"/>
              <a:pPr/>
              <a:t>21.04.2014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C3512F0-F80C-47BF-8E1D-6F92E32F6FB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3B00DD7-9CE2-441E-AEFC-21991810193A}" type="datetimeFigureOut">
              <a:rPr lang="ru-RU" smtClean="0"/>
              <a:pPr/>
              <a:t>21.04.2014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C3512F0-F80C-47BF-8E1D-6F92E32F6FB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3B00DD7-9CE2-441E-AEFC-21991810193A}" type="datetimeFigureOut">
              <a:rPr lang="ru-RU" smtClean="0"/>
              <a:pPr/>
              <a:t>21.04.2014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C3512F0-F80C-47BF-8E1D-6F92E32F6FB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13B00DD7-9CE2-441E-AEFC-21991810193A}" type="datetimeFigureOut">
              <a:rPr lang="ru-RU" smtClean="0"/>
              <a:pPr/>
              <a:t>21.04.2014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C3512F0-F80C-47BF-8E1D-6F92E32F6FB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3B00DD7-9CE2-441E-AEFC-21991810193A}" type="datetimeFigureOut">
              <a:rPr lang="ru-RU" smtClean="0"/>
              <a:pPr/>
              <a:t>21.04.2014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C3512F0-F80C-47BF-8E1D-6F92E32F6FBF}"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87624" y="476672"/>
            <a:ext cx="6886274" cy="689248"/>
          </a:xfrm>
        </p:spPr>
        <p:txBody>
          <a:bodyPr>
            <a:noAutofit/>
          </a:bodyPr>
          <a:lstStyle/>
          <a:p>
            <a:r>
              <a:rPr lang="ru-RU" sz="1600" dirty="0">
                <a:solidFill>
                  <a:srgbClr val="FFFF00"/>
                </a:solidFill>
                <a:effectLst/>
                <a:latin typeface="+mn-lt"/>
              </a:rPr>
              <a:t>Муниципальное казенное образовательное учреждение дополнительного образования детей центра детского творчества</a:t>
            </a:r>
            <a:endParaRPr lang="ru-RU" sz="1600" dirty="0">
              <a:solidFill>
                <a:srgbClr val="FFFF00"/>
              </a:solidFill>
              <a:latin typeface="+mn-lt"/>
            </a:endParaRPr>
          </a:p>
        </p:txBody>
      </p:sp>
      <p:sp>
        <p:nvSpPr>
          <p:cNvPr id="4" name="TextBox 3"/>
          <p:cNvSpPr txBox="1"/>
          <p:nvPr/>
        </p:nvSpPr>
        <p:spPr>
          <a:xfrm>
            <a:off x="1115616" y="2060848"/>
            <a:ext cx="7560840" cy="3416320"/>
          </a:xfrm>
          <a:prstGeom prst="rect">
            <a:avLst/>
          </a:prstGeom>
          <a:noFill/>
        </p:spPr>
        <p:txBody>
          <a:bodyPr wrap="square" rtlCol="0">
            <a:spAutoFit/>
          </a:bodyPr>
          <a:lstStyle/>
          <a:p>
            <a:pPr algn="ctr"/>
            <a:r>
              <a:rPr lang="ru-RU" sz="2400" b="1" dirty="0"/>
              <a:t>Конкурс проектов «РАДОСТЬ ТВОРЧЕСТВА»</a:t>
            </a:r>
          </a:p>
          <a:p>
            <a:pPr algn="ctr"/>
            <a:r>
              <a:rPr lang="ru-RU" sz="2400" b="1" dirty="0"/>
              <a:t>Номинация «Творческий проект»</a:t>
            </a:r>
          </a:p>
          <a:p>
            <a:pPr algn="ctr"/>
            <a:r>
              <a:rPr lang="ru-RU" sz="2400" b="1" dirty="0"/>
              <a:t>ТЕМА: «История бисера и влияние </a:t>
            </a:r>
            <a:r>
              <a:rPr lang="ru-RU" sz="2400" b="1" dirty="0" err="1"/>
              <a:t>бисероплетения</a:t>
            </a:r>
            <a:r>
              <a:rPr lang="ru-RU" sz="2400" b="1" dirty="0"/>
              <a:t> на развитие мелкой моторики рук»</a:t>
            </a:r>
          </a:p>
          <a:p>
            <a:pPr algn="ctr"/>
            <a:r>
              <a:rPr lang="ru-RU" sz="2400" b="1" dirty="0"/>
              <a:t>Авторы творческого проекта: Попова Анна,  </a:t>
            </a:r>
            <a:r>
              <a:rPr lang="ru-RU" sz="2400" b="1" dirty="0" err="1"/>
              <a:t>Шестернёва</a:t>
            </a:r>
            <a:r>
              <a:rPr lang="ru-RU" sz="2400" b="1" dirty="0"/>
              <a:t> Анна.</a:t>
            </a:r>
          </a:p>
          <a:p>
            <a:pPr algn="ctr"/>
            <a:r>
              <a:rPr lang="ru-RU" sz="2400" b="1" dirty="0"/>
              <a:t>Руководитель работы: </a:t>
            </a:r>
            <a:r>
              <a:rPr lang="ru-RU" sz="2400" b="1" dirty="0" err="1"/>
              <a:t>Олейникова</a:t>
            </a:r>
            <a:r>
              <a:rPr lang="ru-RU" sz="2400" b="1" dirty="0"/>
              <a:t> Ирина Витальевна</a:t>
            </a:r>
          </a:p>
          <a:p>
            <a:pPr algn="ctr"/>
            <a:r>
              <a:rPr lang="ru-RU" sz="2400" b="1" dirty="0"/>
              <a:t>г . Николаевск-на-Амуре Ц Д Т    2014 г .</a:t>
            </a:r>
          </a:p>
        </p:txBody>
      </p:sp>
    </p:spTree>
    <p:extLst>
      <p:ext uri="{BB962C8B-B14F-4D97-AF65-F5344CB8AC3E}">
        <p14:creationId xmlns:p14="http://schemas.microsoft.com/office/powerpoint/2010/main" xmlns="" val="170730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51520" y="116632"/>
            <a:ext cx="2161032" cy="3240024"/>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78216" y="3429000"/>
            <a:ext cx="2161032" cy="3240024"/>
          </a:xfrm>
          <a:prstGeom prst="rect">
            <a:avLst/>
          </a:prstGeom>
        </p:spPr>
      </p:pic>
      <p:sp>
        <p:nvSpPr>
          <p:cNvPr id="7" name="Прямоугольник 6"/>
          <p:cNvSpPr/>
          <p:nvPr/>
        </p:nvSpPr>
        <p:spPr>
          <a:xfrm>
            <a:off x="2744785" y="692696"/>
            <a:ext cx="6120680" cy="5324535"/>
          </a:xfrm>
          <a:prstGeom prst="rect">
            <a:avLst/>
          </a:prstGeom>
        </p:spPr>
        <p:txBody>
          <a:bodyPr wrap="square">
            <a:spAutoFit/>
          </a:bodyPr>
          <a:lstStyle/>
          <a:p>
            <a:r>
              <a:rPr lang="ru-RU" sz="2000" dirty="0">
                <a:solidFill>
                  <a:srgbClr val="FFFF00"/>
                </a:solidFill>
              </a:rPr>
              <a:t>Вторую половину XVIII до середины XIX можно смело назвать «</a:t>
            </a:r>
            <a:r>
              <a:rPr lang="ru-RU" sz="2000" b="1" dirty="0">
                <a:solidFill>
                  <a:srgbClr val="FFFF00"/>
                </a:solidFill>
              </a:rPr>
              <a:t>Золотым веком бисера</a:t>
            </a:r>
            <a:r>
              <a:rPr lang="ru-RU" sz="2000" dirty="0">
                <a:solidFill>
                  <a:srgbClr val="FFFF00"/>
                </a:solidFill>
              </a:rPr>
              <a:t>». Увлечение бисером охватило все слои общества: крестьянки и горожанки расшивали миниатюрными бусинками и стеклярусом свои. праздничные наряды </a:t>
            </a:r>
          </a:p>
          <a:p>
            <a:r>
              <a:rPr lang="ru-RU" sz="2000" dirty="0">
                <a:solidFill>
                  <a:srgbClr val="FFFF00"/>
                </a:solidFill>
              </a:rPr>
              <a:t>Монахини в монастырях широко применяли бисер для украшения одежды священнослужителей. А также, </a:t>
            </a:r>
            <a:r>
              <a:rPr lang="ru-RU" sz="2000" b="1" dirty="0">
                <a:solidFill>
                  <a:srgbClr val="FFFF00"/>
                </a:solidFill>
              </a:rPr>
              <a:t>для вышивки бисером окладов и риз икон</a:t>
            </a:r>
            <a:r>
              <a:rPr lang="ru-RU" sz="2000" dirty="0">
                <a:solidFill>
                  <a:srgbClr val="FFFF00"/>
                </a:solidFill>
              </a:rPr>
              <a:t>, </a:t>
            </a:r>
            <a:r>
              <a:rPr lang="ru-RU" sz="2000" b="1" dirty="0">
                <a:solidFill>
                  <a:srgbClr val="FFFF00"/>
                </a:solidFill>
              </a:rPr>
              <a:t>для плетения четок из бисера</a:t>
            </a:r>
            <a:r>
              <a:rPr lang="ru-RU" sz="2000" dirty="0">
                <a:solidFill>
                  <a:srgbClr val="FFFF00"/>
                </a:solidFill>
              </a:rPr>
              <a:t> и других культовых предметов.</a:t>
            </a:r>
            <a:br>
              <a:rPr lang="ru-RU" sz="2000" dirty="0">
                <a:solidFill>
                  <a:srgbClr val="FFFF00"/>
                </a:solidFill>
              </a:rPr>
            </a:br>
            <a:r>
              <a:rPr lang="ru-RU" sz="2000" dirty="0">
                <a:solidFill>
                  <a:srgbClr val="FFFF00"/>
                </a:solidFill>
              </a:rPr>
              <a:t>Итак, бисерные традиции возрождаются, сохраняются, и развиваются. Талантливые умельцы сочетают бисер с различными другими материалами, придумывая все новые и новые техники, формы, образы. И маленькая чудо бусинка-бисеринка продолжает катиться через века, хорошея и молодея с каждым новым днем вкусом и изяществом.</a:t>
            </a:r>
          </a:p>
        </p:txBody>
      </p:sp>
    </p:spTree>
    <p:extLst>
      <p:ext uri="{BB962C8B-B14F-4D97-AF65-F5344CB8AC3E}">
        <p14:creationId xmlns:p14="http://schemas.microsoft.com/office/powerpoint/2010/main" xmlns="" val="908538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88640"/>
            <a:ext cx="8568952" cy="6552728"/>
          </a:xfrm>
        </p:spPr>
        <p:txBody>
          <a:bodyPr/>
          <a:lstStyle/>
          <a:p>
            <a:r>
              <a:rPr lang="ru-RU" sz="2000" b="1" dirty="0">
                <a:solidFill>
                  <a:srgbClr val="FF0000"/>
                </a:solidFill>
              </a:rPr>
              <a:t>2. Влияние </a:t>
            </a:r>
            <a:r>
              <a:rPr lang="ru-RU" sz="2000" b="1" dirty="0" err="1">
                <a:solidFill>
                  <a:srgbClr val="FF0000"/>
                </a:solidFill>
              </a:rPr>
              <a:t>бисероплетения</a:t>
            </a:r>
            <a:r>
              <a:rPr lang="ru-RU" sz="2000" b="1" dirty="0">
                <a:solidFill>
                  <a:srgbClr val="FF0000"/>
                </a:solidFill>
              </a:rPr>
              <a:t> на развитие умственных способностей и творческого мышления</a:t>
            </a:r>
            <a:r>
              <a:rPr lang="ru-RU" sz="2000" b="1" dirty="0" smtClean="0">
                <a:solidFill>
                  <a:srgbClr val="FF0000"/>
                </a:solidFill>
              </a:rPr>
              <a:t>.</a:t>
            </a:r>
            <a:endParaRPr lang="en-US" sz="2000" b="1" dirty="0" smtClean="0">
              <a:solidFill>
                <a:srgbClr val="FF0000"/>
              </a:solidFill>
            </a:endParaRPr>
          </a:p>
          <a:p>
            <a:endParaRPr lang="ru-RU" sz="2000" dirty="0">
              <a:solidFill>
                <a:srgbClr val="FF0000"/>
              </a:solidFill>
            </a:endParaRP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07704" y="832160"/>
            <a:ext cx="4536504" cy="3532944"/>
          </a:xfrm>
          <a:prstGeom prst="rect">
            <a:avLst/>
          </a:prstGeom>
        </p:spPr>
      </p:pic>
      <p:sp>
        <p:nvSpPr>
          <p:cNvPr id="5" name="Прямоугольник 4"/>
          <p:cNvSpPr/>
          <p:nvPr/>
        </p:nvSpPr>
        <p:spPr>
          <a:xfrm>
            <a:off x="1115616" y="4365104"/>
            <a:ext cx="6534472" cy="2585323"/>
          </a:xfrm>
          <a:prstGeom prst="rect">
            <a:avLst/>
          </a:prstGeom>
        </p:spPr>
        <p:txBody>
          <a:bodyPr wrap="square">
            <a:spAutoFit/>
          </a:bodyPr>
          <a:lstStyle/>
          <a:p>
            <a:r>
              <a:rPr lang="ru-RU" dirty="0">
                <a:solidFill>
                  <a:srgbClr val="FFFF00"/>
                </a:solidFill>
              </a:rPr>
              <a:t>В последнее время во всем мире стало популярно </a:t>
            </a:r>
            <a:r>
              <a:rPr lang="ru-RU" b="1" dirty="0">
                <a:solidFill>
                  <a:srgbClr val="FFFF00"/>
                </a:solidFill>
              </a:rPr>
              <a:t>бисерное плетение цветов, деревьев, различных фигурок</a:t>
            </a:r>
            <a:r>
              <a:rPr lang="ru-RU" dirty="0">
                <a:solidFill>
                  <a:srgbClr val="FFFF00"/>
                </a:solidFill>
              </a:rPr>
              <a:t>. Новые технологии, позволяющие изготавливать бисер разной формы, цветов и оттенков, разной степени прозрачности, позволяет передавать все цветовое многообразие окружающего нас мира природы. Из бисера можно сделать практически любой цветок или дерево, сплести фигурку полюбившегося зверя или любимого героя мультфильма.</a:t>
            </a:r>
            <a:br>
              <a:rPr lang="ru-RU" dirty="0">
                <a:solidFill>
                  <a:srgbClr val="FFFF00"/>
                </a:solidFill>
              </a:rPr>
            </a:br>
            <a:endParaRPr lang="ru-RU" dirty="0">
              <a:solidFill>
                <a:srgbClr val="FFFF00"/>
              </a:solidFill>
            </a:endParaRPr>
          </a:p>
        </p:txBody>
      </p:sp>
    </p:spTree>
    <p:extLst>
      <p:ext uri="{BB962C8B-B14F-4D97-AF65-F5344CB8AC3E}">
        <p14:creationId xmlns:p14="http://schemas.microsoft.com/office/powerpoint/2010/main" xmlns="" val="2866272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211960" y="258226"/>
            <a:ext cx="4715585" cy="3672408"/>
          </a:xfrm>
        </p:spPr>
      </p:pic>
      <p:sp>
        <p:nvSpPr>
          <p:cNvPr id="5" name="Прямоугольник 4"/>
          <p:cNvSpPr/>
          <p:nvPr/>
        </p:nvSpPr>
        <p:spPr>
          <a:xfrm>
            <a:off x="107504" y="256273"/>
            <a:ext cx="4104456" cy="3693319"/>
          </a:xfrm>
          <a:prstGeom prst="rect">
            <a:avLst/>
          </a:prstGeom>
        </p:spPr>
        <p:txBody>
          <a:bodyPr wrap="square">
            <a:spAutoFit/>
          </a:bodyPr>
          <a:lstStyle/>
          <a:p>
            <a:r>
              <a:rPr lang="ru-RU" b="1" dirty="0" err="1">
                <a:solidFill>
                  <a:srgbClr val="FFFF00"/>
                </a:solidFill>
              </a:rPr>
              <a:t>Бисероплетение</a:t>
            </a:r>
            <a:r>
              <a:rPr lang="ru-RU" dirty="0">
                <a:solidFill>
                  <a:srgbClr val="FFFF00"/>
                </a:solidFill>
              </a:rPr>
              <a:t> – отличный способ привить усидчивость и аккуратность. Это занятие </a:t>
            </a:r>
            <a:r>
              <a:rPr lang="ru-RU" b="1" dirty="0">
                <a:solidFill>
                  <a:srgbClr val="FFFF00"/>
                </a:solidFill>
              </a:rPr>
              <a:t>развивает фантазию, творческое мышление и воображение</a:t>
            </a:r>
            <a:r>
              <a:rPr lang="ru-RU" dirty="0">
                <a:solidFill>
                  <a:srgbClr val="FFFF00"/>
                </a:solidFill>
              </a:rPr>
              <a:t>.</a:t>
            </a:r>
            <a:br>
              <a:rPr lang="ru-RU" dirty="0">
                <a:solidFill>
                  <a:srgbClr val="FFFF00"/>
                </a:solidFill>
              </a:rPr>
            </a:br>
            <a:r>
              <a:rPr lang="ru-RU" dirty="0">
                <a:solidFill>
                  <a:srgbClr val="FFFF00"/>
                </a:solidFill>
              </a:rPr>
              <a:t>Бисерные вещицы оригинальны, неповторимы – и в этом их прелесть. Готовую вышивку можно вставить в рамку и повесить на стену.</a:t>
            </a:r>
            <a:br>
              <a:rPr lang="ru-RU" dirty="0">
                <a:solidFill>
                  <a:srgbClr val="FFFF00"/>
                </a:solidFill>
              </a:rPr>
            </a:br>
            <a:r>
              <a:rPr lang="ru-RU" dirty="0">
                <a:solidFill>
                  <a:srgbClr val="FFFF00"/>
                </a:solidFill>
              </a:rPr>
              <a:t>Бисерные фигурки – отличные подарки близким родственникам и друзьям. Украшения из бисера – прекрасное дополнение к праздничному платью.</a:t>
            </a:r>
          </a:p>
        </p:txBody>
      </p:sp>
      <p:sp>
        <p:nvSpPr>
          <p:cNvPr id="6" name="Прямоугольник 5"/>
          <p:cNvSpPr/>
          <p:nvPr/>
        </p:nvSpPr>
        <p:spPr>
          <a:xfrm>
            <a:off x="107504" y="3930634"/>
            <a:ext cx="8928992" cy="2677656"/>
          </a:xfrm>
          <a:prstGeom prst="rect">
            <a:avLst/>
          </a:prstGeom>
        </p:spPr>
        <p:txBody>
          <a:bodyPr wrap="square">
            <a:spAutoFit/>
          </a:bodyPr>
          <a:lstStyle/>
          <a:p>
            <a:r>
              <a:rPr lang="ru-RU" sz="2400" dirty="0" err="1">
                <a:solidFill>
                  <a:srgbClr val="FFFF00"/>
                </a:solidFill>
              </a:rPr>
              <a:t>Бисероплетение</a:t>
            </a:r>
            <a:r>
              <a:rPr lang="ru-RU" sz="2400" dirty="0">
                <a:solidFill>
                  <a:srgbClr val="FFFF00"/>
                </a:solidFill>
              </a:rPr>
              <a:t> - практическая методика. Ребенок выполняет определенные действия – в данном случае плетет какие-то изделия и эта деятельность приводит к развитию у него определенных способностей и качеств. При этом у юных мастеров развиваются не только способности к творчеству, творческому мышлению, но и многие качества личности крайне необходимые самому ребенку в школе, а затем и человеку в жизни.</a:t>
            </a:r>
          </a:p>
        </p:txBody>
      </p:sp>
    </p:spTree>
    <p:extLst>
      <p:ext uri="{BB962C8B-B14F-4D97-AF65-F5344CB8AC3E}">
        <p14:creationId xmlns:p14="http://schemas.microsoft.com/office/powerpoint/2010/main" xmlns="" val="30419565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323528" y="439940"/>
            <a:ext cx="8518525" cy="6408737"/>
          </a:xfrm>
        </p:spPr>
        <p:txBody>
          <a:bodyPr/>
          <a:lstStyle/>
          <a:p>
            <a:r>
              <a:rPr lang="ru-RU" dirty="0">
                <a:solidFill>
                  <a:srgbClr val="FFFF00"/>
                </a:solidFill>
              </a:rPr>
              <a:t>Что немаловажно, занимаясь </a:t>
            </a:r>
            <a:r>
              <a:rPr lang="ru-RU" dirty="0" err="1">
                <a:solidFill>
                  <a:srgbClr val="FFFF00"/>
                </a:solidFill>
              </a:rPr>
              <a:t>бисероплетением</a:t>
            </a:r>
            <a:r>
              <a:rPr lang="ru-RU" dirty="0">
                <a:solidFill>
                  <a:srgbClr val="FFFF00"/>
                </a:solidFill>
              </a:rPr>
              <a:t>, </a:t>
            </a:r>
            <a:r>
              <a:rPr lang="ru-RU" b="1" dirty="0">
                <a:solidFill>
                  <a:srgbClr val="FFFF00"/>
                </a:solidFill>
              </a:rPr>
              <a:t>ребенок занят и развитием своих умственных способностей</a:t>
            </a:r>
            <a:r>
              <a:rPr lang="ru-RU" dirty="0">
                <a:solidFill>
                  <a:srgbClr val="FFFF00"/>
                </a:solidFill>
              </a:rPr>
              <a:t>,  и выполнением привлекательных мелких изделий из бисера. Достаточно предложить рабочую задачу выполнить красивую фигурку из бисера, изготовить подарок маме, украшение для себя к празднику </a:t>
            </a:r>
            <a:r>
              <a:rPr lang="ru-RU" dirty="0" err="1">
                <a:solidFill>
                  <a:srgbClr val="FFFF00"/>
                </a:solidFill>
              </a:rPr>
              <a:t>и.т.д</a:t>
            </a:r>
            <a:r>
              <a:rPr lang="ru-RU" dirty="0">
                <a:solidFill>
                  <a:srgbClr val="FFFF00"/>
                </a:solidFill>
              </a:rPr>
              <a:t>., </a:t>
            </a:r>
            <a:r>
              <a:rPr lang="ru-RU" dirty="0" err="1">
                <a:solidFill>
                  <a:srgbClr val="FFFF00"/>
                </a:solidFill>
              </a:rPr>
              <a:t>и.т.д</a:t>
            </a:r>
            <a:r>
              <a:rPr lang="ru-RU" dirty="0">
                <a:solidFill>
                  <a:srgbClr val="FFFF00"/>
                </a:solidFill>
              </a:rPr>
              <a:t>.</a:t>
            </a:r>
          </a:p>
          <a:p>
            <a:r>
              <a:rPr lang="ru-RU" dirty="0">
                <a:solidFill>
                  <a:srgbClr val="FFFF00"/>
                </a:solidFill>
              </a:rPr>
              <a:t>Необходимые способности и </a:t>
            </a:r>
            <a:r>
              <a:rPr lang="ru-RU" b="1" dirty="0">
                <a:solidFill>
                  <a:srgbClr val="FFFF00"/>
                </a:solidFill>
              </a:rPr>
              <a:t>творческое мышление развиваются сами</a:t>
            </a:r>
            <a:r>
              <a:rPr lang="ru-RU" dirty="0">
                <a:solidFill>
                  <a:srgbClr val="FFFF00"/>
                </a:solidFill>
              </a:rPr>
              <a:t>, попутно, в процессе выполнения работы.</a:t>
            </a:r>
          </a:p>
          <a:p>
            <a:endParaRPr lang="ru-RU" dirty="0"/>
          </a:p>
        </p:txBody>
      </p:sp>
    </p:spTree>
    <p:extLst>
      <p:ext uri="{BB962C8B-B14F-4D97-AF65-F5344CB8AC3E}">
        <p14:creationId xmlns:p14="http://schemas.microsoft.com/office/powerpoint/2010/main" xmlns="" val="1971747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712968" cy="6480720"/>
          </a:xfrm>
        </p:spPr>
        <p:txBody>
          <a:bodyPr>
            <a:normAutofit/>
          </a:bodyPr>
          <a:lstStyle/>
          <a:p>
            <a:pPr marL="137160" indent="0">
              <a:buNone/>
            </a:pPr>
            <a:r>
              <a:rPr lang="en-US" sz="1800" b="1" dirty="0" smtClean="0">
                <a:solidFill>
                  <a:srgbClr val="FF0000"/>
                </a:solidFill>
              </a:rPr>
              <a:t>                              </a:t>
            </a:r>
            <a:r>
              <a:rPr lang="ru-RU" sz="2000" b="1" dirty="0" smtClean="0">
                <a:solidFill>
                  <a:srgbClr val="FF0000"/>
                </a:solidFill>
              </a:rPr>
              <a:t>Итак</a:t>
            </a:r>
            <a:r>
              <a:rPr lang="ru-RU" sz="2000" b="1" dirty="0">
                <a:solidFill>
                  <a:srgbClr val="FF0000"/>
                </a:solidFill>
              </a:rPr>
              <a:t>, что же дают занятия </a:t>
            </a:r>
            <a:r>
              <a:rPr lang="ru-RU" sz="2000" b="1" dirty="0" err="1">
                <a:solidFill>
                  <a:srgbClr val="FF0000"/>
                </a:solidFill>
              </a:rPr>
              <a:t>бисероплетением</a:t>
            </a:r>
            <a:r>
              <a:rPr lang="ru-RU" sz="2000" b="1" dirty="0" smtClean="0">
                <a:solidFill>
                  <a:srgbClr val="FF0000"/>
                </a:solidFill>
              </a:rPr>
              <a:t>?</a:t>
            </a:r>
            <a:r>
              <a:rPr lang="ru-RU" sz="2000" dirty="0">
                <a:solidFill>
                  <a:srgbClr val="FF0000"/>
                </a:solidFill>
              </a:rPr>
              <a:t> </a:t>
            </a:r>
          </a:p>
          <a:p>
            <a:pPr marL="137160" lvl="0" indent="0">
              <a:buNone/>
            </a:pPr>
            <a:endParaRPr lang="en-US" sz="1800" dirty="0" smtClean="0"/>
          </a:p>
          <a:p>
            <a:pPr marL="137160" lvl="0" indent="0">
              <a:buNone/>
            </a:pPr>
            <a:r>
              <a:rPr lang="ru-RU" sz="2000" dirty="0" smtClean="0">
                <a:solidFill>
                  <a:srgbClr val="FFFF00"/>
                </a:solidFill>
              </a:rPr>
              <a:t>Развитие </a:t>
            </a:r>
            <a:r>
              <a:rPr lang="ru-RU" sz="2000" dirty="0">
                <a:solidFill>
                  <a:srgbClr val="FFFF00"/>
                </a:solidFill>
              </a:rPr>
              <a:t>творческого мышления и воображения.</a:t>
            </a:r>
          </a:p>
          <a:p>
            <a:pPr marL="137160" lvl="0" indent="0">
              <a:buNone/>
            </a:pPr>
            <a:r>
              <a:rPr lang="ru-RU" sz="2000" dirty="0" smtClean="0">
                <a:solidFill>
                  <a:srgbClr val="FFFF00"/>
                </a:solidFill>
              </a:rPr>
              <a:t>Развитие </a:t>
            </a:r>
            <a:r>
              <a:rPr lang="ru-RU" sz="2000" dirty="0">
                <a:solidFill>
                  <a:srgbClr val="FFFF00"/>
                </a:solidFill>
              </a:rPr>
              <a:t>самостоятельности.</a:t>
            </a:r>
          </a:p>
          <a:p>
            <a:pPr marL="137160" lvl="0" indent="0">
              <a:buNone/>
            </a:pPr>
            <a:r>
              <a:rPr lang="ru-RU" sz="2000" dirty="0" smtClean="0">
                <a:solidFill>
                  <a:srgbClr val="FFFF00"/>
                </a:solidFill>
              </a:rPr>
              <a:t>Развитие </a:t>
            </a:r>
            <a:r>
              <a:rPr lang="ru-RU" sz="2000" dirty="0">
                <a:solidFill>
                  <a:srgbClr val="FFFF00"/>
                </a:solidFill>
              </a:rPr>
              <a:t>моторики пальцев рук.</a:t>
            </a:r>
          </a:p>
          <a:p>
            <a:pPr marL="137160" indent="0">
              <a:buNone/>
            </a:pPr>
            <a:r>
              <a:rPr lang="ru-RU" sz="2000" dirty="0">
                <a:solidFill>
                  <a:srgbClr val="FFFF00"/>
                </a:solidFill>
              </a:rPr>
              <a:t>Мальчишки, кстати, с </a:t>
            </a:r>
            <a:r>
              <a:rPr lang="ru-RU" sz="2000" dirty="0" smtClean="0">
                <a:solidFill>
                  <a:srgbClr val="FFFF00"/>
                </a:solidFill>
              </a:rPr>
              <a:t>удовольствием</a:t>
            </a:r>
            <a:endParaRPr lang="en-US" sz="2000" dirty="0" smtClean="0">
              <a:solidFill>
                <a:srgbClr val="FFFF00"/>
              </a:solidFill>
            </a:endParaRPr>
          </a:p>
          <a:p>
            <a:pPr marL="137160" indent="0">
              <a:buNone/>
            </a:pPr>
            <a:r>
              <a:rPr lang="ru-RU" sz="2000" dirty="0" smtClean="0">
                <a:solidFill>
                  <a:srgbClr val="FFFF00"/>
                </a:solidFill>
              </a:rPr>
              <a:t> </a:t>
            </a:r>
            <a:r>
              <a:rPr lang="ru-RU" sz="2000" dirty="0">
                <a:solidFill>
                  <a:srgbClr val="FFFF00"/>
                </a:solidFill>
              </a:rPr>
              <a:t>наблюдают за процессом, </a:t>
            </a:r>
            <a:endParaRPr lang="en-US" sz="2000" dirty="0" smtClean="0">
              <a:solidFill>
                <a:srgbClr val="FFFF00"/>
              </a:solidFill>
            </a:endParaRPr>
          </a:p>
          <a:p>
            <a:pPr marL="137160" indent="0">
              <a:buNone/>
            </a:pPr>
            <a:r>
              <a:rPr lang="ru-RU" sz="2000" dirty="0" smtClean="0">
                <a:solidFill>
                  <a:srgbClr val="FFFF00"/>
                </a:solidFill>
              </a:rPr>
              <a:t>некоторые </a:t>
            </a:r>
            <a:r>
              <a:rPr lang="ru-RU" sz="2000" dirty="0">
                <a:solidFill>
                  <a:srgbClr val="FFFF00"/>
                </a:solidFill>
              </a:rPr>
              <a:t>присоединяются</a:t>
            </a:r>
            <a:r>
              <a:rPr lang="ru-RU" sz="2000" dirty="0" smtClean="0">
                <a:solidFill>
                  <a:srgbClr val="FFFF00"/>
                </a:solidFill>
              </a:rPr>
              <a:t>,</a:t>
            </a:r>
            <a:endParaRPr lang="en-US" sz="2000" dirty="0" smtClean="0">
              <a:solidFill>
                <a:srgbClr val="FFFF00"/>
              </a:solidFill>
            </a:endParaRPr>
          </a:p>
          <a:p>
            <a:pPr marL="137160" indent="0">
              <a:buNone/>
            </a:pPr>
            <a:r>
              <a:rPr lang="ru-RU" sz="2000" dirty="0" smtClean="0">
                <a:solidFill>
                  <a:srgbClr val="FFFF00"/>
                </a:solidFill>
              </a:rPr>
              <a:t> </a:t>
            </a:r>
            <a:r>
              <a:rPr lang="ru-RU" sz="2000" dirty="0">
                <a:solidFill>
                  <a:srgbClr val="FFFF00"/>
                </a:solidFill>
              </a:rPr>
              <a:t>если не заострять внимание на том, </a:t>
            </a:r>
            <a:endParaRPr lang="en-US" sz="2000" dirty="0" smtClean="0">
              <a:solidFill>
                <a:srgbClr val="FFFF00"/>
              </a:solidFill>
            </a:endParaRPr>
          </a:p>
          <a:p>
            <a:pPr marL="137160" indent="0">
              <a:buNone/>
            </a:pPr>
            <a:r>
              <a:rPr lang="ru-RU" sz="2000" dirty="0" smtClean="0">
                <a:solidFill>
                  <a:srgbClr val="FFFF00"/>
                </a:solidFill>
              </a:rPr>
              <a:t>что </a:t>
            </a:r>
            <a:r>
              <a:rPr lang="ru-RU" sz="2000" dirty="0">
                <a:solidFill>
                  <a:srgbClr val="FFFF00"/>
                </a:solidFill>
              </a:rPr>
              <a:t>традиционно это </a:t>
            </a:r>
            <a:r>
              <a:rPr lang="ru-RU" sz="2000" dirty="0" smtClean="0">
                <a:solidFill>
                  <a:srgbClr val="FFFF00"/>
                </a:solidFill>
              </a:rPr>
              <a:t>занятие</a:t>
            </a:r>
            <a:endParaRPr lang="en-US" sz="2000" dirty="0" smtClean="0">
              <a:solidFill>
                <a:srgbClr val="FFFF00"/>
              </a:solidFill>
            </a:endParaRPr>
          </a:p>
          <a:p>
            <a:pPr marL="137160" indent="0">
              <a:buNone/>
            </a:pPr>
            <a:r>
              <a:rPr lang="ru-RU" sz="2000" dirty="0" smtClean="0">
                <a:solidFill>
                  <a:srgbClr val="FFFF00"/>
                </a:solidFill>
              </a:rPr>
              <a:t> </a:t>
            </a:r>
            <a:r>
              <a:rPr lang="ru-RU" sz="2000" dirty="0">
                <a:solidFill>
                  <a:srgbClr val="FFFF00"/>
                </a:solidFill>
              </a:rPr>
              <a:t>девичье. Зачастую </a:t>
            </a:r>
            <a:r>
              <a:rPr lang="ru-RU" sz="2000" dirty="0" smtClean="0">
                <a:solidFill>
                  <a:srgbClr val="FFFF00"/>
                </a:solidFill>
              </a:rPr>
              <a:t>некоторые</a:t>
            </a:r>
            <a:endParaRPr lang="en-US" sz="2000" dirty="0" smtClean="0">
              <a:solidFill>
                <a:srgbClr val="FFFF00"/>
              </a:solidFill>
            </a:endParaRPr>
          </a:p>
          <a:p>
            <a:pPr marL="137160" indent="0">
              <a:buNone/>
            </a:pPr>
            <a:r>
              <a:rPr lang="ru-RU" sz="2000" dirty="0" smtClean="0">
                <a:solidFill>
                  <a:srgbClr val="FFFF00"/>
                </a:solidFill>
              </a:rPr>
              <a:t> </a:t>
            </a:r>
            <a:r>
              <a:rPr lang="ru-RU" sz="2000" dirty="0">
                <a:solidFill>
                  <a:srgbClr val="FFFF00"/>
                </a:solidFill>
              </a:rPr>
              <a:t>работы мальчиков получаются даже лучше. Не знающая границ фантазия маленьких мальчишек приводит к тому, что кроме использования бисера для изготовления привычных украшений, они мастерят из него настоящие игрушки. У нас </a:t>
            </a:r>
            <a:r>
              <a:rPr lang="ru-RU" sz="2000" b="1" dirty="0">
                <a:solidFill>
                  <a:srgbClr val="FFFF00"/>
                </a:solidFill>
              </a:rPr>
              <a:t>на кружке бисером занимаются и мальчики</a:t>
            </a:r>
            <a:r>
              <a:rPr lang="ru-RU" sz="2000" dirty="0">
                <a:solidFill>
                  <a:srgbClr val="FFFF00"/>
                </a:solidFill>
              </a:rPr>
              <a:t>.</a:t>
            </a:r>
            <a:br>
              <a:rPr lang="ru-RU" sz="2000" dirty="0">
                <a:solidFill>
                  <a:srgbClr val="FFFF00"/>
                </a:solidFill>
              </a:rPr>
            </a:br>
            <a:r>
              <a:rPr lang="ru-RU" sz="2000" dirty="0">
                <a:solidFill>
                  <a:srgbClr val="FFFF00"/>
                </a:solidFill>
              </a:rPr>
              <a:t>Часто увлечение </a:t>
            </a:r>
            <a:r>
              <a:rPr lang="ru-RU" sz="2000" dirty="0" err="1">
                <a:solidFill>
                  <a:srgbClr val="FFFF00"/>
                </a:solidFill>
              </a:rPr>
              <a:t>бисероплетением</a:t>
            </a:r>
            <a:r>
              <a:rPr lang="ru-RU" sz="2000" dirty="0">
                <a:solidFill>
                  <a:srgbClr val="FFFF00"/>
                </a:solidFill>
              </a:rPr>
              <a:t> многие ребята сохраняют надолго и с удовольствием проводят часы за этим занятием после школьных уроков.</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44008" y="1268760"/>
            <a:ext cx="3888432" cy="2929640"/>
          </a:xfrm>
          <a:prstGeom prst="rect">
            <a:avLst/>
          </a:prstGeom>
        </p:spPr>
      </p:pic>
    </p:spTree>
    <p:extLst>
      <p:ext uri="{BB962C8B-B14F-4D97-AF65-F5344CB8AC3E}">
        <p14:creationId xmlns:p14="http://schemas.microsoft.com/office/powerpoint/2010/main" xmlns="" val="2102139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712968" cy="6336704"/>
          </a:xfrm>
        </p:spPr>
        <p:txBody>
          <a:bodyPr>
            <a:normAutofit/>
          </a:bodyPr>
          <a:lstStyle/>
          <a:p>
            <a:pPr marL="137160" indent="0">
              <a:buNone/>
            </a:pPr>
            <a:r>
              <a:rPr lang="en-US" sz="2400" b="1" dirty="0" smtClean="0"/>
              <a:t>                        </a:t>
            </a:r>
            <a:r>
              <a:rPr lang="ru-RU" sz="2400" b="1" dirty="0" smtClean="0">
                <a:solidFill>
                  <a:srgbClr val="FF0000"/>
                </a:solidFill>
              </a:rPr>
              <a:t>3.Развитие </a:t>
            </a:r>
            <a:r>
              <a:rPr lang="ru-RU" sz="2400" b="1" dirty="0">
                <a:solidFill>
                  <a:srgbClr val="FF0000"/>
                </a:solidFill>
              </a:rPr>
              <a:t>мелкой моторики рук.                </a:t>
            </a:r>
            <a:endParaRPr lang="ru-RU" sz="2400" dirty="0">
              <a:solidFill>
                <a:srgbClr val="FF0000"/>
              </a:solidFill>
            </a:endParaRPr>
          </a:p>
          <a:p>
            <a:pPr marL="137160" indent="0">
              <a:buNone/>
            </a:pPr>
            <a:r>
              <a:rPr lang="ru-RU" sz="1800" b="1" dirty="0" err="1">
                <a:solidFill>
                  <a:srgbClr val="FFFF00"/>
                </a:solidFill>
              </a:rPr>
              <a:t>Бисероплетение</a:t>
            </a:r>
            <a:r>
              <a:rPr lang="ru-RU" sz="1800" b="1" dirty="0">
                <a:solidFill>
                  <a:srgbClr val="FFFF00"/>
                </a:solidFill>
              </a:rPr>
              <a:t> разрабатывает сложную моторику движения кисти</a:t>
            </a:r>
            <a:r>
              <a:rPr lang="ru-RU" sz="1800" dirty="0">
                <a:solidFill>
                  <a:srgbClr val="FFFF00"/>
                </a:solidFill>
              </a:rPr>
              <a:t>, формирует навыки исполнительского мастерства.</a:t>
            </a:r>
          </a:p>
          <a:p>
            <a:pPr marL="137160" indent="0">
              <a:buNone/>
            </a:pPr>
            <a:r>
              <a:rPr lang="ru-RU" sz="1800" b="1" dirty="0">
                <a:solidFill>
                  <a:srgbClr val="FFFF00"/>
                </a:solidFill>
              </a:rPr>
              <a:t>Мелкая моторика рук</a:t>
            </a:r>
            <a:r>
              <a:rPr lang="ru-RU" sz="1800" dirty="0">
                <a:solidFill>
                  <a:srgbClr val="FFFF00"/>
                </a:solidFill>
              </a:rPr>
              <a:t> — совокупность скоординированных действий нервной, мышечной и костной систем, часто в сочетании со зрительной системой в выполнении мелких и точных движений кистями и пальцами рук и ног. В применении к моторным навыкам руки и пальцев часто используется термин ловкость.</a:t>
            </a:r>
            <a:br>
              <a:rPr lang="ru-RU" sz="1800" dirty="0">
                <a:solidFill>
                  <a:srgbClr val="FFFF00"/>
                </a:solidFill>
              </a:rPr>
            </a:br>
            <a:r>
              <a:rPr lang="ru-RU" sz="1800" dirty="0">
                <a:solidFill>
                  <a:srgbClr val="FFFF00"/>
                </a:solidFill>
              </a:rPr>
              <a:t>К области мелкой моторики относится большое разнообразие движений: от примитивных жестов, таких как захват объектов, до очень мелких движений, от которых, например, зависит почерк человека</a:t>
            </a:r>
            <a:r>
              <a:rPr lang="ru-RU" sz="1800" dirty="0" smtClean="0">
                <a:solidFill>
                  <a:srgbClr val="FFFF00"/>
                </a:solidFill>
              </a:rPr>
              <a:t>.</a:t>
            </a:r>
            <a:endParaRPr lang="en-US" sz="1800" dirty="0" smtClean="0">
              <a:solidFill>
                <a:srgbClr val="FFFF00"/>
              </a:solidFill>
            </a:endParaRPr>
          </a:p>
          <a:p>
            <a:pPr marL="137160" indent="0">
              <a:buNone/>
            </a:pPr>
            <a:endParaRPr lang="ru-RU" sz="1800" dirty="0">
              <a:solidFill>
                <a:srgbClr val="FFFF00"/>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91680" y="3501008"/>
            <a:ext cx="5256584" cy="3168611"/>
          </a:xfrm>
          <a:prstGeom prst="rect">
            <a:avLst/>
          </a:prstGeom>
        </p:spPr>
      </p:pic>
    </p:spTree>
    <p:extLst>
      <p:ext uri="{BB962C8B-B14F-4D97-AF65-F5344CB8AC3E}">
        <p14:creationId xmlns:p14="http://schemas.microsoft.com/office/powerpoint/2010/main" xmlns="" val="12272435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260648"/>
            <a:ext cx="8784976" cy="6408712"/>
          </a:xfrm>
        </p:spPr>
        <p:txBody>
          <a:bodyPr>
            <a:normAutofit fontScale="77500" lnSpcReduction="20000"/>
          </a:bodyPr>
          <a:lstStyle/>
          <a:p>
            <a:r>
              <a:rPr lang="ru-RU" b="1" dirty="0">
                <a:solidFill>
                  <a:srgbClr val="FFFF00"/>
                </a:solidFill>
              </a:rPr>
              <a:t>Мелкая моторика рук взаимодействует</a:t>
            </a:r>
            <a:r>
              <a:rPr lang="ru-RU" dirty="0">
                <a:solidFill>
                  <a:srgbClr val="FFFF00"/>
                </a:solidFill>
              </a:rPr>
              <a:t> с такими высшими свойствами сознания, как внимание, мышление, координация, воображение, наблюдательность, зрительная и двигательная память, речь. Развитие навыков мелкой моторики важно еще и потому, что вся дальнейшая жизнь ребенка потребует использования точных, координированных движений кистей и пальцев, которые необходимы, чтобы одеваться, рисовать и писать, а также выполнять множество разнообразных бытовых и учебных действий.</a:t>
            </a:r>
            <a:br>
              <a:rPr lang="ru-RU" dirty="0">
                <a:solidFill>
                  <a:srgbClr val="FFFF00"/>
                </a:solidFill>
              </a:rPr>
            </a:br>
            <a:r>
              <a:rPr lang="ru-RU" dirty="0">
                <a:solidFill>
                  <a:srgbClr val="FFFF00"/>
                </a:solidFill>
              </a:rPr>
              <a:t>Также они способствуют развитию пространственного ориентирования, речи и творческих способностей.</a:t>
            </a:r>
            <a:br>
              <a:rPr lang="ru-RU" dirty="0">
                <a:solidFill>
                  <a:srgbClr val="FFFF00"/>
                </a:solidFill>
              </a:rPr>
            </a:br>
            <a:r>
              <a:rPr lang="ru-RU" dirty="0">
                <a:solidFill>
                  <a:srgbClr val="FFFF00"/>
                </a:solidFill>
              </a:rPr>
              <a:t> </a:t>
            </a:r>
            <a:r>
              <a:rPr lang="ru-RU" dirty="0" err="1">
                <a:solidFill>
                  <a:srgbClr val="FFFF00"/>
                </a:solidFill>
              </a:rPr>
              <a:t>Бисероплетение</a:t>
            </a:r>
            <a:r>
              <a:rPr lang="ru-RU" dirty="0">
                <a:solidFill>
                  <a:srgbClr val="FFFF00"/>
                </a:solidFill>
              </a:rPr>
              <a:t> – не самое простое из детских занятий, зато очень увлекательное и полезное для развития воображения и мелкой моторики ребенка.</a:t>
            </a:r>
            <a:br>
              <a:rPr lang="ru-RU" dirty="0">
                <a:solidFill>
                  <a:srgbClr val="FFFF00"/>
                </a:solidFill>
              </a:rPr>
            </a:br>
            <a:r>
              <a:rPr lang="ru-RU" dirty="0">
                <a:solidFill>
                  <a:srgbClr val="FFFF00"/>
                </a:solidFill>
              </a:rPr>
              <a:t> </a:t>
            </a:r>
            <a:r>
              <a:rPr lang="ru-RU" dirty="0" err="1">
                <a:solidFill>
                  <a:srgbClr val="FFFF00"/>
                </a:solidFill>
              </a:rPr>
              <a:t>Бисероплетение</a:t>
            </a:r>
            <a:r>
              <a:rPr lang="ru-RU" dirty="0">
                <a:solidFill>
                  <a:srgbClr val="FFFF00"/>
                </a:solidFill>
              </a:rPr>
              <a:t> – это удивительное занятие, несущее в себе много пользы. Во-первых, разбираясь с бусинками бисера, нанизывая их на нитки, выкладывая их ровно на столе, ребенок развивает мелкую моторику рук и пальчиков. Во-вторых, разглядывая цветные мелкие детали, ребенок учится тонко различать оттенки и тренирует зрение. В-третьих, создавая фигурки из бисера, ребенок развивает свои творческие способности, фантазию и пространственное мышление, развивает мелкую моторику рук.</a:t>
            </a:r>
          </a:p>
        </p:txBody>
      </p:sp>
    </p:spTree>
    <p:extLst>
      <p:ext uri="{BB962C8B-B14F-4D97-AF65-F5344CB8AC3E}">
        <p14:creationId xmlns:p14="http://schemas.microsoft.com/office/powerpoint/2010/main" xmlns="" val="1348152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691680" y="87212"/>
            <a:ext cx="5400600" cy="4205884"/>
          </a:xfrm>
        </p:spPr>
      </p:pic>
      <p:sp>
        <p:nvSpPr>
          <p:cNvPr id="5" name="Прямоугольник 4"/>
          <p:cNvSpPr/>
          <p:nvPr/>
        </p:nvSpPr>
        <p:spPr>
          <a:xfrm>
            <a:off x="395536" y="4293096"/>
            <a:ext cx="8316416" cy="2339102"/>
          </a:xfrm>
          <a:prstGeom prst="rect">
            <a:avLst/>
          </a:prstGeom>
        </p:spPr>
        <p:txBody>
          <a:bodyPr wrap="square">
            <a:spAutoFit/>
          </a:bodyPr>
          <a:lstStyle/>
          <a:p>
            <a:r>
              <a:rPr lang="ru-RU" dirty="0">
                <a:solidFill>
                  <a:srgbClr val="FFFF00"/>
                </a:solidFill>
              </a:rPr>
              <a:t> </a:t>
            </a:r>
            <a:r>
              <a:rPr lang="ru-RU" sz="1600" dirty="0">
                <a:solidFill>
                  <a:srgbClr val="FFFF00"/>
                </a:solidFill>
              </a:rPr>
              <a:t>За нас сегодня практически все делают машины. Мало кто стирает руками, а тем более вышивает и вяжет. Единственное, что способны освоить современные дети, — это кнопки компьютерной клавиатуры. И родители никак не реагируют на эту опасную безрукость. А зря! Потому что </a:t>
            </a:r>
            <a:r>
              <a:rPr lang="ru-RU" sz="1600" b="1" dirty="0">
                <a:solidFill>
                  <a:srgbClr val="FFFF00"/>
                </a:solidFill>
              </a:rPr>
              <a:t>нормальное развитие речи ребенка теснейшим образом связано с развитием движений пальцев рук</a:t>
            </a:r>
            <a:r>
              <a:rPr lang="ru-RU" sz="1600" dirty="0">
                <a:solidFill>
                  <a:srgbClr val="FFFF00"/>
                </a:solidFill>
              </a:rPr>
              <a:t>.</a:t>
            </a:r>
            <a:br>
              <a:rPr lang="ru-RU" sz="1600" dirty="0">
                <a:solidFill>
                  <a:srgbClr val="FFFF00"/>
                </a:solidFill>
              </a:rPr>
            </a:br>
            <a:r>
              <a:rPr lang="ru-RU" sz="1600" dirty="0">
                <a:solidFill>
                  <a:srgbClr val="FFFF00"/>
                </a:solidFill>
              </a:rPr>
              <a:t> Давно известна </a:t>
            </a:r>
            <a:r>
              <a:rPr lang="ru-RU" sz="1600" b="1" dirty="0">
                <a:solidFill>
                  <a:srgbClr val="FFFF00"/>
                </a:solidFill>
              </a:rPr>
              <a:t>зависимость речи от степени подвижности пальцев рук:</a:t>
            </a:r>
            <a:r>
              <a:rPr lang="ru-RU" sz="1600" dirty="0">
                <a:solidFill>
                  <a:srgbClr val="FFFF00"/>
                </a:solidFill>
              </a:rPr>
              <a:t/>
            </a:r>
            <a:br>
              <a:rPr lang="ru-RU" sz="1600" dirty="0">
                <a:solidFill>
                  <a:srgbClr val="FFFF00"/>
                </a:solidFill>
              </a:rPr>
            </a:br>
            <a:r>
              <a:rPr lang="ru-RU" sz="1600" dirty="0">
                <a:solidFill>
                  <a:srgbClr val="FFFF00"/>
                </a:solidFill>
              </a:rPr>
              <a:t>ввиду близости расположения речевых и двигательных зон в коре головного мозга возбуждение, возникающее в двигательной области коры больших полушарий, передается на центры речевой моторной зоны и стимулирует артикуляцию.</a:t>
            </a:r>
          </a:p>
        </p:txBody>
      </p:sp>
    </p:spTree>
    <p:extLst>
      <p:ext uri="{BB962C8B-B14F-4D97-AF65-F5344CB8AC3E}">
        <p14:creationId xmlns:p14="http://schemas.microsoft.com/office/powerpoint/2010/main" xmlns="" val="2502765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5400000">
            <a:off x="-23345" y="1111576"/>
            <a:ext cx="3136010" cy="2442265"/>
          </a:xfrm>
          <a:prstGeom prst="rect">
            <a:avLst/>
          </a:prstGeom>
        </p:spPr>
      </p:pic>
      <p:sp>
        <p:nvSpPr>
          <p:cNvPr id="3" name="Объект 2"/>
          <p:cNvSpPr>
            <a:spLocks noGrp="1"/>
          </p:cNvSpPr>
          <p:nvPr>
            <p:ph idx="1"/>
          </p:nvPr>
        </p:nvSpPr>
        <p:spPr>
          <a:xfrm>
            <a:off x="251520" y="260648"/>
            <a:ext cx="8568952" cy="6336704"/>
          </a:xfrm>
        </p:spPr>
        <p:txBody>
          <a:bodyPr>
            <a:normAutofit/>
          </a:bodyPr>
          <a:lstStyle/>
          <a:p>
            <a:pPr marL="137160" indent="0" algn="ctr">
              <a:buNone/>
            </a:pPr>
            <a:r>
              <a:rPr lang="en-US" sz="1800" b="1" dirty="0" smtClean="0">
                <a:solidFill>
                  <a:srgbClr val="FF0000"/>
                </a:solidFill>
              </a:rPr>
              <a:t>4. </a:t>
            </a:r>
            <a:r>
              <a:rPr lang="ru-RU" sz="2400" b="1" dirty="0" smtClean="0">
                <a:solidFill>
                  <a:srgbClr val="FF0000"/>
                </a:solidFill>
              </a:rPr>
              <a:t>Экологическое </a:t>
            </a:r>
            <a:r>
              <a:rPr lang="ru-RU" sz="2400" b="1" dirty="0">
                <a:solidFill>
                  <a:srgbClr val="FF0000"/>
                </a:solidFill>
              </a:rPr>
              <a:t>и экономическое обоснование проекта по бисер оплетению</a:t>
            </a:r>
            <a:r>
              <a:rPr lang="ru-RU" sz="2400" b="1" dirty="0" smtClean="0">
                <a:solidFill>
                  <a:srgbClr val="FF0000"/>
                </a:solidFill>
              </a:rPr>
              <a:t>.</a:t>
            </a:r>
            <a:endParaRPr lang="en-US" sz="2400" b="1" dirty="0" smtClean="0">
              <a:solidFill>
                <a:srgbClr val="FF0000"/>
              </a:solidFill>
            </a:endParaRPr>
          </a:p>
          <a:p>
            <a:pPr marL="137160" indent="0" algn="ctr">
              <a:buNone/>
            </a:pPr>
            <a:endParaRPr lang="ru-RU" sz="2400" dirty="0">
              <a:solidFill>
                <a:srgbClr val="FF0000"/>
              </a:solidFill>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23728" y="3284984"/>
            <a:ext cx="2475148" cy="3133674"/>
          </a:xfrm>
          <a:prstGeom prst="rect">
            <a:avLst/>
          </a:prstGeom>
        </p:spPr>
      </p:pic>
      <p:sp>
        <p:nvSpPr>
          <p:cNvPr id="6" name="Прямоугольник 5"/>
          <p:cNvSpPr/>
          <p:nvPr/>
        </p:nvSpPr>
        <p:spPr>
          <a:xfrm>
            <a:off x="4716016" y="1196752"/>
            <a:ext cx="4216778" cy="4801314"/>
          </a:xfrm>
          <a:prstGeom prst="rect">
            <a:avLst/>
          </a:prstGeom>
        </p:spPr>
        <p:txBody>
          <a:bodyPr wrap="square">
            <a:spAutoFit/>
          </a:bodyPr>
          <a:lstStyle/>
          <a:p>
            <a:r>
              <a:rPr lang="ru-RU" dirty="0">
                <a:solidFill>
                  <a:srgbClr val="FFFF00"/>
                </a:solidFill>
              </a:rPr>
              <a:t>Начнем с экологического обоснования проекта по созданию изделий из бисера.</a:t>
            </a:r>
            <a:br>
              <a:rPr lang="ru-RU" dirty="0">
                <a:solidFill>
                  <a:srgbClr val="FFFF00"/>
                </a:solidFill>
              </a:rPr>
            </a:br>
            <a:r>
              <a:rPr lang="ru-RU" dirty="0" err="1">
                <a:solidFill>
                  <a:srgbClr val="FFFF00"/>
                </a:solidFill>
              </a:rPr>
              <a:t>Бисероплетение</a:t>
            </a:r>
            <a:r>
              <a:rPr lang="ru-RU" dirty="0">
                <a:solidFill>
                  <a:srgbClr val="FFFF00"/>
                </a:solidFill>
              </a:rPr>
              <a:t> </a:t>
            </a:r>
            <a:r>
              <a:rPr lang="ru-RU" b="1" dirty="0">
                <a:solidFill>
                  <a:srgbClr val="FFFF00"/>
                </a:solidFill>
              </a:rPr>
              <a:t>не приносит никакого вреда экологии</a:t>
            </a:r>
            <a:r>
              <a:rPr lang="ru-RU" dirty="0">
                <a:solidFill>
                  <a:srgbClr val="FFFF00"/>
                </a:solidFill>
              </a:rPr>
              <a:t>, так как это:</a:t>
            </a:r>
          </a:p>
          <a:p>
            <a:pPr lvl="0"/>
            <a:r>
              <a:rPr lang="ru-RU" dirty="0">
                <a:solidFill>
                  <a:srgbClr val="FFFF00"/>
                </a:solidFill>
              </a:rPr>
              <a:t>Практически безотходное производство, нет выбросов загрязняющих веществ в атмосферу, почву, водоемы.</a:t>
            </a:r>
          </a:p>
          <a:p>
            <a:pPr lvl="0"/>
            <a:r>
              <a:rPr lang="ru-RU" dirty="0">
                <a:solidFill>
                  <a:srgbClr val="FFFF00"/>
                </a:solidFill>
              </a:rPr>
              <a:t>Рациональное использование природных ресурсов.</a:t>
            </a:r>
          </a:p>
          <a:p>
            <a:pPr lvl="0"/>
            <a:r>
              <a:rPr lang="ru-RU" dirty="0">
                <a:solidFill>
                  <a:srgbClr val="FFFF00"/>
                </a:solidFill>
              </a:rPr>
              <a:t>При работе нет вредного для организма человека запаха.</a:t>
            </a:r>
          </a:p>
          <a:p>
            <a:pPr lvl="0"/>
            <a:r>
              <a:rPr lang="ru-RU" dirty="0" err="1">
                <a:solidFill>
                  <a:srgbClr val="FFFF00"/>
                </a:solidFill>
              </a:rPr>
              <a:t>Бисероплетение</a:t>
            </a:r>
            <a:r>
              <a:rPr lang="ru-RU" dirty="0">
                <a:solidFill>
                  <a:srgbClr val="FFFF00"/>
                </a:solidFill>
              </a:rPr>
              <a:t> и экономия в семейном бюджете:</a:t>
            </a:r>
          </a:p>
          <a:p>
            <a:pPr lvl="0"/>
            <a:r>
              <a:rPr lang="ru-RU" dirty="0">
                <a:solidFill>
                  <a:srgbClr val="FFFF00"/>
                </a:solidFill>
              </a:rPr>
              <a:t>Изделия из бисера модны, востребованы.</a:t>
            </a:r>
          </a:p>
          <a:p>
            <a:pPr lvl="0"/>
            <a:r>
              <a:rPr lang="ru-RU" dirty="0">
                <a:solidFill>
                  <a:srgbClr val="FFFF00"/>
                </a:solidFill>
              </a:rPr>
              <a:t>Экономия денежных средств в отличие от предметов, украшений, приобретенных в ювелирных салонах.</a:t>
            </a:r>
          </a:p>
        </p:txBody>
      </p:sp>
    </p:spTree>
    <p:extLst>
      <p:ext uri="{BB962C8B-B14F-4D97-AF65-F5344CB8AC3E}">
        <p14:creationId xmlns:p14="http://schemas.microsoft.com/office/powerpoint/2010/main" xmlns="" val="19748303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405000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66176" y="3717031"/>
            <a:ext cx="3790950" cy="2841625"/>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rot="16200000">
            <a:off x="5829675" y="1091207"/>
            <a:ext cx="2980698" cy="3479821"/>
          </a:xfrm>
        </p:spPr>
      </p:pic>
      <p:pic>
        <p:nvPicPr>
          <p:cNvPr id="2049" name="Picture 1" descr="P4050005"/>
          <p:cNvPicPr>
            <a:picLocks noChangeAspect="1" noChangeArrowheads="1"/>
          </p:cNvPicPr>
          <p:nvPr/>
        </p:nvPicPr>
        <p:blipFill>
          <a:blip r:embed="rId4" cstate="print">
            <a:extLst>
              <a:ext uri="{28A0092B-C50C-407E-A947-70E740481C1C}">
                <a14:useLocalDpi xmlns:a14="http://schemas.microsoft.com/office/drawing/2010/main" xmlns="" val="0"/>
              </a:ext>
            </a:extLst>
          </a:blip>
          <a:srcRect l="17470" r="25548"/>
          <a:stretch>
            <a:fillRect/>
          </a:stretch>
        </p:blipFill>
        <p:spPr bwMode="auto">
          <a:xfrm>
            <a:off x="152400" y="2978954"/>
            <a:ext cx="2808312" cy="369588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3"/>
          <p:cNvSpPr>
            <a:spLocks noChangeArrowheads="1"/>
          </p:cNvSpPr>
          <p:nvPr/>
        </p:nvSpPr>
        <p:spPr bwMode="auto">
          <a:xfrm>
            <a:off x="1259632" y="116632"/>
            <a:ext cx="6570453" cy="2862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FF00"/>
                </a:solidFill>
                <a:effectLst/>
                <a:latin typeface="Calibri" pitchFamily="34" charset="0"/>
                <a:ea typeface="Times New Roman" pitchFamily="18" charset="0"/>
                <a:cs typeface="Calibri" pitchFamily="34" charset="0"/>
              </a:rPr>
              <a:t>Экономический расчет</a:t>
            </a:r>
            <a:r>
              <a:rPr kumimoji="0" lang="ru-RU" sz="2000" b="0"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
            </a:r>
            <a:br>
              <a:rPr kumimoji="0" lang="ru-RU" sz="2000" b="0"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br>
            <a:r>
              <a:rPr kumimoji="0" lang="ru-RU" sz="20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Для того чтобы изготовить брошь, нам потребовалось:</a:t>
            </a:r>
            <a:endParaRPr kumimoji="0" lang="en-US" sz="20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b="1" dirty="0">
              <a:solidFill>
                <a:srgbClr val="FFFF00"/>
              </a:solidFill>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dirty="0">
              <a:solidFill>
                <a:srgbClr val="FFFF00"/>
              </a:solidFill>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1. 1 упаковка мелкого бисера</a:t>
            </a:r>
            <a:br>
              <a:rPr kumimoji="0" lang="ru-RU" sz="2000" b="0"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br>
            <a:r>
              <a:rPr kumimoji="0" lang="ru-RU" sz="2000" b="0"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2. 1 упаковка бусин среднего размера</a:t>
            </a:r>
            <a:br>
              <a:rPr kumimoji="0" lang="ru-RU" sz="2000" b="0"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br>
            <a:r>
              <a:rPr kumimoji="0" lang="ru-RU" sz="2000" b="0"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3. 1 большая бусина</a:t>
            </a:r>
            <a:br>
              <a:rPr kumimoji="0" lang="ru-RU" sz="2000" b="0"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br>
            <a:r>
              <a:rPr kumimoji="0" lang="ru-RU" sz="2000" b="0"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4. 1 катушка лески</a:t>
            </a:r>
            <a:br>
              <a:rPr kumimoji="0" lang="ru-RU" sz="2000" b="0"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br>
            <a:r>
              <a:rPr kumimoji="0" lang="ru-RU" sz="2000" b="0"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5. основа для броши</a:t>
            </a:r>
            <a:endParaRPr kumimoji="0" lang="ru-RU" sz="2000" b="0" i="0" u="none" strike="noStrike" cap="none" normalizeH="0" baseline="0" dirty="0" smtClean="0">
              <a:ln>
                <a:noFill/>
              </a:ln>
              <a:solidFill>
                <a:srgbClr val="FFFF00"/>
              </a:solidFill>
              <a:effectLst/>
              <a:latin typeface="Arial" pitchFamily="34" charset="0"/>
            </a:endParaRPr>
          </a:p>
        </p:txBody>
      </p:sp>
      <p:sp>
        <p:nvSpPr>
          <p:cNvPr id="6" name="Rectangle 4"/>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5"/>
          <p:cNvSpPr>
            <a:spLocks noChangeArrowheads="1"/>
          </p:cNvSpPr>
          <p:nvPr/>
        </p:nvSpPr>
        <p:spPr bwMode="auto">
          <a:xfrm>
            <a:off x="1259632" y="616333"/>
            <a:ext cx="7955704"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FFFF00"/>
                </a:solidFill>
                <a:effectLst/>
                <a:latin typeface="Arial" pitchFamily="34" charset="0"/>
                <a:ea typeface="Times New Roman" pitchFamily="18" charset="0"/>
              </a:rPr>
              <a:t>Перейдем к экономическому обоснованию проекта по </a:t>
            </a:r>
            <a:r>
              <a:rPr kumimoji="0" lang="ru-RU" b="0" i="0" u="none" strike="noStrike" cap="none" normalizeH="0" baseline="0" dirty="0" err="1" smtClean="0">
                <a:ln>
                  <a:noFill/>
                </a:ln>
                <a:solidFill>
                  <a:srgbClr val="FFFF00"/>
                </a:solidFill>
                <a:effectLst/>
                <a:latin typeface="Arial" pitchFamily="34" charset="0"/>
                <a:ea typeface="Times New Roman" pitchFamily="18" charset="0"/>
              </a:rPr>
              <a:t>бисероплетению</a:t>
            </a:r>
            <a:r>
              <a:rPr kumimoji="0" lang="ru-RU" sz="1400" b="0" i="0" u="none" strike="noStrike" cap="none" normalizeH="0" baseline="0" dirty="0" smtClean="0">
                <a:ln>
                  <a:noFill/>
                </a:ln>
                <a:solidFill>
                  <a:srgbClr val="FFFF00"/>
                </a:solidFill>
                <a:effectLst/>
                <a:latin typeface="Arial" pitchFamily="34" charset="0"/>
                <a:ea typeface="Times New Roman" pitchFamily="18" charset="0"/>
              </a:rPr>
              <a:t>.</a:t>
            </a:r>
            <a:r>
              <a:rPr kumimoji="0" lang="ru-RU" sz="900" b="0" i="0" u="none" strike="noStrike" cap="none" normalizeH="0" baseline="0" dirty="0" smtClean="0">
                <a:ln>
                  <a:noFill/>
                </a:ln>
                <a:solidFill>
                  <a:schemeClr val="tx1"/>
                </a:solidFill>
                <a:effectLst/>
                <a:latin typeface="Arial" pitchFamily="34" charset="0"/>
              </a:rPr>
              <a:t> </a:t>
            </a:r>
            <a:endParaRPr kumimoji="0" lang="ru-RU"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xmlns="" val="14621696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395288" y="260350"/>
            <a:ext cx="8229600" cy="6264275"/>
          </a:xfrm>
        </p:spPr>
        <p:txBody>
          <a:bodyPr/>
          <a:lstStyle/>
          <a:p>
            <a:r>
              <a:rPr lang="ru-RU" sz="2400" dirty="0">
                <a:solidFill>
                  <a:srgbClr val="FFFF00"/>
                </a:solidFill>
              </a:rPr>
              <a:t>Введение </a:t>
            </a:r>
          </a:p>
          <a:p>
            <a:r>
              <a:rPr lang="ru-RU" sz="2400" dirty="0">
                <a:solidFill>
                  <a:srgbClr val="FFFF00"/>
                </a:solidFill>
              </a:rPr>
              <a:t>Мы занимаемся бисером 2 года. Нам очень нравится работать с бисером. В этом нам помогает руководитель объединения «Бисер оплетения» </a:t>
            </a:r>
            <a:r>
              <a:rPr lang="ru-RU" sz="2400" dirty="0" err="1">
                <a:solidFill>
                  <a:srgbClr val="FFFF00"/>
                </a:solidFill>
              </a:rPr>
              <a:t>Олейникова</a:t>
            </a:r>
            <a:r>
              <a:rPr lang="ru-RU" sz="2400" dirty="0">
                <a:solidFill>
                  <a:srgbClr val="FFFF00"/>
                </a:solidFill>
              </a:rPr>
              <a:t> Ирина Витальевна.</a:t>
            </a:r>
            <a:br>
              <a:rPr lang="ru-RU" sz="2400" dirty="0">
                <a:solidFill>
                  <a:srgbClr val="FFFF00"/>
                </a:solidFill>
              </a:rPr>
            </a:br>
            <a:r>
              <a:rPr lang="ru-RU" sz="2400" dirty="0">
                <a:solidFill>
                  <a:srgbClr val="FFFF00"/>
                </a:solidFill>
              </a:rPr>
              <a:t>Красиво исполненные изделия удивляют наше воображение.</a:t>
            </a:r>
            <a:br>
              <a:rPr lang="ru-RU" sz="2400" dirty="0">
                <a:solidFill>
                  <a:srgbClr val="FFFF00"/>
                </a:solidFill>
              </a:rPr>
            </a:br>
            <a:r>
              <a:rPr lang="ru-RU" sz="2400" dirty="0">
                <a:solidFill>
                  <a:srgbClr val="FFFF00"/>
                </a:solidFill>
              </a:rPr>
              <a:t>Нам хочется сделать что-то новое.</a:t>
            </a:r>
          </a:p>
          <a:p>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79712" y="3405727"/>
            <a:ext cx="4940651" cy="3212926"/>
          </a:xfrm>
          <a:prstGeom prst="rect">
            <a:avLst/>
          </a:prstGeom>
        </p:spPr>
      </p:pic>
    </p:spTree>
    <p:extLst>
      <p:ext uri="{BB962C8B-B14F-4D97-AF65-F5344CB8AC3E}">
        <p14:creationId xmlns:p14="http://schemas.microsoft.com/office/powerpoint/2010/main" xmlns="" val="2047935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3511674226"/>
              </p:ext>
            </p:extLst>
          </p:nvPr>
        </p:nvGraphicFramePr>
        <p:xfrm>
          <a:off x="1091219" y="676312"/>
          <a:ext cx="6790298" cy="2664299"/>
        </p:xfrm>
        <a:graphic>
          <a:graphicData uri="http://schemas.openxmlformats.org/drawingml/2006/table">
            <a:tbl>
              <a:tblPr>
                <a:tableStyleId>{5C22544A-7EE6-4342-B048-85BDC9FD1C3A}</a:tableStyleId>
              </a:tblPr>
              <a:tblGrid>
                <a:gridCol w="1872208"/>
                <a:gridCol w="2574625"/>
                <a:gridCol w="2343465"/>
              </a:tblGrid>
              <a:tr h="490997">
                <a:tc>
                  <a:txBody>
                    <a:bodyPr/>
                    <a:lstStyle/>
                    <a:p>
                      <a:pPr algn="ctr">
                        <a:lnSpc>
                          <a:spcPct val="115000"/>
                        </a:lnSpc>
                        <a:spcBef>
                          <a:spcPts val="75"/>
                        </a:spcBef>
                        <a:spcAft>
                          <a:spcPts val="75"/>
                        </a:spcAft>
                      </a:pPr>
                      <a:r>
                        <a:rPr lang="ru-RU" sz="1400" dirty="0">
                          <a:effectLst/>
                        </a:rPr>
                        <a:t>Материалы</a:t>
                      </a:r>
                      <a:endParaRPr lang="ru-RU" sz="1100" dirty="0">
                        <a:effectLst/>
                        <a:latin typeface="Calibri"/>
                        <a:ea typeface="Times New Roman"/>
                        <a:cs typeface="Times New Roman"/>
                      </a:endParaRPr>
                    </a:p>
                  </a:txBody>
                  <a:tcPr marL="66675" marR="66675" marT="66675" marB="66675" anchor="ctr"/>
                </a:tc>
                <a:tc>
                  <a:txBody>
                    <a:bodyPr/>
                    <a:lstStyle/>
                    <a:p>
                      <a:pPr algn="ctr">
                        <a:lnSpc>
                          <a:spcPct val="115000"/>
                        </a:lnSpc>
                        <a:spcBef>
                          <a:spcPts val="75"/>
                        </a:spcBef>
                        <a:spcAft>
                          <a:spcPts val="75"/>
                        </a:spcAft>
                      </a:pPr>
                      <a:r>
                        <a:rPr lang="ru-RU" sz="1400">
                          <a:effectLst/>
                        </a:rPr>
                        <a:t>Кол-во</a:t>
                      </a:r>
                      <a:endParaRPr lang="ru-RU" sz="1100">
                        <a:effectLst/>
                        <a:latin typeface="Calibri"/>
                        <a:ea typeface="Times New Roman"/>
                        <a:cs typeface="Times New Roman"/>
                      </a:endParaRPr>
                    </a:p>
                  </a:txBody>
                  <a:tcPr marL="66675" marR="66675" marT="66675" marB="66675" anchor="ctr"/>
                </a:tc>
                <a:tc>
                  <a:txBody>
                    <a:bodyPr/>
                    <a:lstStyle/>
                    <a:p>
                      <a:pPr algn="ctr">
                        <a:lnSpc>
                          <a:spcPct val="115000"/>
                        </a:lnSpc>
                        <a:spcBef>
                          <a:spcPts val="75"/>
                        </a:spcBef>
                        <a:spcAft>
                          <a:spcPts val="75"/>
                        </a:spcAft>
                      </a:pPr>
                      <a:r>
                        <a:rPr lang="ru-RU" sz="1400">
                          <a:effectLst/>
                        </a:rPr>
                        <a:t>Всего в руб.</a:t>
                      </a:r>
                      <a:endParaRPr lang="ru-RU" sz="1100">
                        <a:effectLst/>
                        <a:latin typeface="Calibri"/>
                        <a:ea typeface="Times New Roman"/>
                        <a:cs typeface="Times New Roman"/>
                      </a:endParaRPr>
                    </a:p>
                  </a:txBody>
                  <a:tcPr marL="66675" marR="66675" marT="66675" marB="66675" anchor="ctr"/>
                </a:tc>
              </a:tr>
              <a:tr h="362217">
                <a:tc>
                  <a:txBody>
                    <a:bodyPr/>
                    <a:lstStyle/>
                    <a:p>
                      <a:pPr>
                        <a:lnSpc>
                          <a:spcPct val="115000"/>
                        </a:lnSpc>
                        <a:spcBef>
                          <a:spcPts val="75"/>
                        </a:spcBef>
                        <a:spcAft>
                          <a:spcPts val="75"/>
                        </a:spcAft>
                      </a:pPr>
                      <a:r>
                        <a:rPr lang="ru-RU" sz="1400">
                          <a:effectLst/>
                        </a:rPr>
                        <a:t>Бисер (мелкий)</a:t>
                      </a:r>
                      <a:endParaRPr lang="ru-RU" sz="1100">
                        <a:effectLst/>
                        <a:latin typeface="Calibri"/>
                        <a:ea typeface="Times New Roman"/>
                        <a:cs typeface="Times New Roman"/>
                      </a:endParaRPr>
                    </a:p>
                  </a:txBody>
                  <a:tcPr marL="19050" marR="19050" marT="19050" marB="19050"/>
                </a:tc>
                <a:tc>
                  <a:txBody>
                    <a:bodyPr/>
                    <a:lstStyle/>
                    <a:p>
                      <a:pPr>
                        <a:lnSpc>
                          <a:spcPct val="115000"/>
                        </a:lnSpc>
                        <a:spcBef>
                          <a:spcPts val="75"/>
                        </a:spcBef>
                        <a:spcAft>
                          <a:spcPts val="75"/>
                        </a:spcAft>
                      </a:pPr>
                      <a:r>
                        <a:rPr lang="ru-RU" sz="1400">
                          <a:effectLst/>
                        </a:rPr>
                        <a:t>1пачка</a:t>
                      </a:r>
                      <a:endParaRPr lang="ru-RU" sz="1100">
                        <a:effectLst/>
                        <a:latin typeface="Calibri"/>
                        <a:ea typeface="Times New Roman"/>
                        <a:cs typeface="Times New Roman"/>
                      </a:endParaRPr>
                    </a:p>
                  </a:txBody>
                  <a:tcPr marL="19050" marR="19050" marT="19050" marB="19050"/>
                </a:tc>
                <a:tc>
                  <a:txBody>
                    <a:bodyPr/>
                    <a:lstStyle/>
                    <a:p>
                      <a:pPr>
                        <a:lnSpc>
                          <a:spcPct val="115000"/>
                        </a:lnSpc>
                        <a:spcBef>
                          <a:spcPts val="75"/>
                        </a:spcBef>
                        <a:spcAft>
                          <a:spcPts val="75"/>
                        </a:spcAft>
                      </a:pPr>
                      <a:r>
                        <a:rPr lang="ru-RU" sz="1400">
                          <a:effectLst/>
                        </a:rPr>
                        <a:t>20</a:t>
                      </a:r>
                      <a:endParaRPr lang="ru-RU" sz="1100">
                        <a:effectLst/>
                        <a:latin typeface="Calibri"/>
                        <a:ea typeface="Times New Roman"/>
                        <a:cs typeface="Times New Roman"/>
                      </a:endParaRPr>
                    </a:p>
                  </a:txBody>
                  <a:tcPr marL="19050" marR="19050" marT="19050" marB="19050"/>
                </a:tc>
              </a:tr>
              <a:tr h="362217">
                <a:tc>
                  <a:txBody>
                    <a:bodyPr/>
                    <a:lstStyle/>
                    <a:p>
                      <a:pPr>
                        <a:lnSpc>
                          <a:spcPct val="115000"/>
                        </a:lnSpc>
                        <a:spcBef>
                          <a:spcPts val="75"/>
                        </a:spcBef>
                        <a:spcAft>
                          <a:spcPts val="75"/>
                        </a:spcAft>
                      </a:pPr>
                      <a:r>
                        <a:rPr lang="ru-RU" sz="1400">
                          <a:effectLst/>
                        </a:rPr>
                        <a:t>Бусина (большая)</a:t>
                      </a:r>
                      <a:endParaRPr lang="ru-RU" sz="1100">
                        <a:effectLst/>
                        <a:latin typeface="Calibri"/>
                        <a:ea typeface="Times New Roman"/>
                        <a:cs typeface="Times New Roman"/>
                      </a:endParaRPr>
                    </a:p>
                  </a:txBody>
                  <a:tcPr marL="19050" marR="19050" marT="19050" marB="19050"/>
                </a:tc>
                <a:tc>
                  <a:txBody>
                    <a:bodyPr/>
                    <a:lstStyle/>
                    <a:p>
                      <a:pPr>
                        <a:lnSpc>
                          <a:spcPct val="115000"/>
                        </a:lnSpc>
                        <a:spcBef>
                          <a:spcPts val="75"/>
                        </a:spcBef>
                        <a:spcAft>
                          <a:spcPts val="75"/>
                        </a:spcAft>
                      </a:pPr>
                      <a:r>
                        <a:rPr lang="ru-RU" sz="1400">
                          <a:effectLst/>
                        </a:rPr>
                        <a:t>1 штука</a:t>
                      </a:r>
                      <a:endParaRPr lang="ru-RU" sz="1100">
                        <a:effectLst/>
                        <a:latin typeface="Calibri"/>
                        <a:ea typeface="Times New Roman"/>
                        <a:cs typeface="Times New Roman"/>
                      </a:endParaRPr>
                    </a:p>
                  </a:txBody>
                  <a:tcPr marL="19050" marR="19050" marT="19050" marB="19050"/>
                </a:tc>
                <a:tc>
                  <a:txBody>
                    <a:bodyPr/>
                    <a:lstStyle/>
                    <a:p>
                      <a:pPr>
                        <a:lnSpc>
                          <a:spcPct val="115000"/>
                        </a:lnSpc>
                        <a:spcBef>
                          <a:spcPts val="75"/>
                        </a:spcBef>
                        <a:spcAft>
                          <a:spcPts val="75"/>
                        </a:spcAft>
                      </a:pPr>
                      <a:r>
                        <a:rPr lang="ru-RU" sz="1400">
                          <a:effectLst/>
                        </a:rPr>
                        <a:t>5</a:t>
                      </a:r>
                      <a:endParaRPr lang="ru-RU" sz="1100">
                        <a:effectLst/>
                        <a:latin typeface="Calibri"/>
                        <a:ea typeface="Times New Roman"/>
                        <a:cs typeface="Times New Roman"/>
                      </a:endParaRPr>
                    </a:p>
                  </a:txBody>
                  <a:tcPr marL="19050" marR="19050" marT="19050" marB="19050"/>
                </a:tc>
              </a:tr>
              <a:tr h="362217">
                <a:tc>
                  <a:txBody>
                    <a:bodyPr/>
                    <a:lstStyle/>
                    <a:p>
                      <a:pPr>
                        <a:lnSpc>
                          <a:spcPct val="115000"/>
                        </a:lnSpc>
                        <a:spcBef>
                          <a:spcPts val="75"/>
                        </a:spcBef>
                        <a:spcAft>
                          <a:spcPts val="75"/>
                        </a:spcAft>
                      </a:pPr>
                      <a:r>
                        <a:rPr lang="ru-RU" sz="1400">
                          <a:effectLst/>
                        </a:rPr>
                        <a:t>Бусина (средняя)</a:t>
                      </a:r>
                      <a:endParaRPr lang="ru-RU" sz="1100">
                        <a:effectLst/>
                        <a:latin typeface="Calibri"/>
                        <a:ea typeface="Times New Roman"/>
                        <a:cs typeface="Times New Roman"/>
                      </a:endParaRPr>
                    </a:p>
                  </a:txBody>
                  <a:tcPr marL="19050" marR="19050" marT="19050" marB="19050"/>
                </a:tc>
                <a:tc>
                  <a:txBody>
                    <a:bodyPr/>
                    <a:lstStyle/>
                    <a:p>
                      <a:pPr>
                        <a:lnSpc>
                          <a:spcPct val="115000"/>
                        </a:lnSpc>
                        <a:spcBef>
                          <a:spcPts val="75"/>
                        </a:spcBef>
                        <a:spcAft>
                          <a:spcPts val="75"/>
                        </a:spcAft>
                      </a:pPr>
                      <a:r>
                        <a:rPr lang="ru-RU" sz="1400">
                          <a:effectLst/>
                        </a:rPr>
                        <a:t>1 пачка</a:t>
                      </a:r>
                      <a:endParaRPr lang="ru-RU" sz="1100">
                        <a:effectLst/>
                        <a:latin typeface="Calibri"/>
                        <a:ea typeface="Times New Roman"/>
                        <a:cs typeface="Times New Roman"/>
                      </a:endParaRPr>
                    </a:p>
                  </a:txBody>
                  <a:tcPr marL="19050" marR="19050" marT="19050" marB="19050"/>
                </a:tc>
                <a:tc>
                  <a:txBody>
                    <a:bodyPr/>
                    <a:lstStyle/>
                    <a:p>
                      <a:pPr>
                        <a:lnSpc>
                          <a:spcPct val="115000"/>
                        </a:lnSpc>
                        <a:spcBef>
                          <a:spcPts val="75"/>
                        </a:spcBef>
                        <a:spcAft>
                          <a:spcPts val="75"/>
                        </a:spcAft>
                      </a:pPr>
                      <a:r>
                        <a:rPr lang="ru-RU" sz="1400">
                          <a:effectLst/>
                        </a:rPr>
                        <a:t>30</a:t>
                      </a:r>
                      <a:endParaRPr lang="ru-RU" sz="1100">
                        <a:effectLst/>
                        <a:latin typeface="Calibri"/>
                        <a:ea typeface="Times New Roman"/>
                        <a:cs typeface="Times New Roman"/>
                      </a:endParaRPr>
                    </a:p>
                  </a:txBody>
                  <a:tcPr marL="19050" marR="19050" marT="19050" marB="19050"/>
                </a:tc>
              </a:tr>
              <a:tr h="362217">
                <a:tc>
                  <a:txBody>
                    <a:bodyPr/>
                    <a:lstStyle/>
                    <a:p>
                      <a:pPr>
                        <a:lnSpc>
                          <a:spcPct val="115000"/>
                        </a:lnSpc>
                        <a:spcBef>
                          <a:spcPts val="75"/>
                        </a:spcBef>
                        <a:spcAft>
                          <a:spcPts val="75"/>
                        </a:spcAft>
                      </a:pPr>
                      <a:r>
                        <a:rPr lang="ru-RU" sz="1400">
                          <a:effectLst/>
                        </a:rPr>
                        <a:t>Леска</a:t>
                      </a:r>
                      <a:endParaRPr lang="ru-RU" sz="1100">
                        <a:effectLst/>
                        <a:latin typeface="Calibri"/>
                        <a:ea typeface="Times New Roman"/>
                        <a:cs typeface="Times New Roman"/>
                      </a:endParaRPr>
                    </a:p>
                  </a:txBody>
                  <a:tcPr marL="19050" marR="19050" marT="19050" marB="19050"/>
                </a:tc>
                <a:tc>
                  <a:txBody>
                    <a:bodyPr/>
                    <a:lstStyle/>
                    <a:p>
                      <a:pPr>
                        <a:lnSpc>
                          <a:spcPct val="115000"/>
                        </a:lnSpc>
                        <a:spcBef>
                          <a:spcPts val="75"/>
                        </a:spcBef>
                        <a:spcAft>
                          <a:spcPts val="75"/>
                        </a:spcAft>
                      </a:pPr>
                      <a:r>
                        <a:rPr lang="ru-RU" sz="1400" dirty="0">
                          <a:effectLst/>
                        </a:rPr>
                        <a:t>1 катушка</a:t>
                      </a:r>
                      <a:endParaRPr lang="ru-RU" sz="1100" dirty="0">
                        <a:effectLst/>
                        <a:latin typeface="Calibri"/>
                        <a:ea typeface="Times New Roman"/>
                        <a:cs typeface="Times New Roman"/>
                      </a:endParaRPr>
                    </a:p>
                  </a:txBody>
                  <a:tcPr marL="19050" marR="19050" marT="19050" marB="19050"/>
                </a:tc>
                <a:tc>
                  <a:txBody>
                    <a:bodyPr/>
                    <a:lstStyle/>
                    <a:p>
                      <a:pPr>
                        <a:lnSpc>
                          <a:spcPct val="115000"/>
                        </a:lnSpc>
                        <a:spcBef>
                          <a:spcPts val="75"/>
                        </a:spcBef>
                        <a:spcAft>
                          <a:spcPts val="75"/>
                        </a:spcAft>
                      </a:pPr>
                      <a:r>
                        <a:rPr lang="ru-RU" sz="1400">
                          <a:effectLst/>
                        </a:rPr>
                        <a:t>70</a:t>
                      </a:r>
                      <a:endParaRPr lang="ru-RU" sz="1100">
                        <a:effectLst/>
                        <a:latin typeface="Calibri"/>
                        <a:ea typeface="Times New Roman"/>
                        <a:cs typeface="Times New Roman"/>
                      </a:endParaRPr>
                    </a:p>
                  </a:txBody>
                  <a:tcPr marL="19050" marR="19050" marT="19050" marB="19050"/>
                </a:tc>
              </a:tr>
              <a:tr h="362217">
                <a:tc>
                  <a:txBody>
                    <a:bodyPr/>
                    <a:lstStyle/>
                    <a:p>
                      <a:pPr>
                        <a:lnSpc>
                          <a:spcPct val="115000"/>
                        </a:lnSpc>
                        <a:spcBef>
                          <a:spcPts val="75"/>
                        </a:spcBef>
                        <a:spcAft>
                          <a:spcPts val="75"/>
                        </a:spcAft>
                      </a:pPr>
                      <a:r>
                        <a:rPr lang="ru-RU" sz="1400">
                          <a:effectLst/>
                        </a:rPr>
                        <a:t>Основа для броши</a:t>
                      </a:r>
                      <a:endParaRPr lang="ru-RU" sz="1100">
                        <a:effectLst/>
                        <a:latin typeface="Calibri"/>
                        <a:ea typeface="Times New Roman"/>
                        <a:cs typeface="Times New Roman"/>
                      </a:endParaRPr>
                    </a:p>
                  </a:txBody>
                  <a:tcPr marL="19050" marR="19050" marT="19050" marB="19050"/>
                </a:tc>
                <a:tc>
                  <a:txBody>
                    <a:bodyPr/>
                    <a:lstStyle/>
                    <a:p>
                      <a:pPr>
                        <a:lnSpc>
                          <a:spcPct val="115000"/>
                        </a:lnSpc>
                        <a:spcBef>
                          <a:spcPts val="75"/>
                        </a:spcBef>
                        <a:spcAft>
                          <a:spcPts val="75"/>
                        </a:spcAft>
                      </a:pPr>
                      <a:r>
                        <a:rPr lang="ru-RU" sz="1400">
                          <a:effectLst/>
                        </a:rPr>
                        <a:t>1</a:t>
                      </a:r>
                      <a:endParaRPr lang="ru-RU" sz="1100">
                        <a:effectLst/>
                        <a:latin typeface="Calibri"/>
                        <a:ea typeface="Times New Roman"/>
                        <a:cs typeface="Times New Roman"/>
                      </a:endParaRPr>
                    </a:p>
                  </a:txBody>
                  <a:tcPr marL="19050" marR="19050" marT="19050" marB="19050"/>
                </a:tc>
                <a:tc>
                  <a:txBody>
                    <a:bodyPr/>
                    <a:lstStyle/>
                    <a:p>
                      <a:pPr>
                        <a:lnSpc>
                          <a:spcPct val="115000"/>
                        </a:lnSpc>
                        <a:spcBef>
                          <a:spcPts val="75"/>
                        </a:spcBef>
                        <a:spcAft>
                          <a:spcPts val="75"/>
                        </a:spcAft>
                      </a:pPr>
                      <a:r>
                        <a:rPr lang="ru-RU" sz="1400">
                          <a:effectLst/>
                        </a:rPr>
                        <a:t>10</a:t>
                      </a:r>
                      <a:endParaRPr lang="ru-RU" sz="1100">
                        <a:effectLst/>
                        <a:latin typeface="Calibri"/>
                        <a:ea typeface="Times New Roman"/>
                        <a:cs typeface="Times New Roman"/>
                      </a:endParaRPr>
                    </a:p>
                  </a:txBody>
                  <a:tcPr marL="19050" marR="19050" marT="19050" marB="19050"/>
                </a:tc>
              </a:tr>
              <a:tr h="362217">
                <a:tc>
                  <a:txBody>
                    <a:bodyPr/>
                    <a:lstStyle/>
                    <a:p>
                      <a:pPr>
                        <a:lnSpc>
                          <a:spcPct val="115000"/>
                        </a:lnSpc>
                        <a:spcBef>
                          <a:spcPts val="75"/>
                        </a:spcBef>
                        <a:spcAft>
                          <a:spcPts val="75"/>
                        </a:spcAft>
                      </a:pPr>
                      <a:r>
                        <a:rPr lang="ru-RU" sz="1400">
                          <a:effectLst/>
                        </a:rPr>
                        <a:t>Всего</a:t>
                      </a:r>
                      <a:endParaRPr lang="ru-RU" sz="1100">
                        <a:effectLst/>
                        <a:latin typeface="Calibri"/>
                        <a:ea typeface="Times New Roman"/>
                        <a:cs typeface="Times New Roman"/>
                      </a:endParaRPr>
                    </a:p>
                  </a:txBody>
                  <a:tcPr marL="19050" marR="19050" marT="19050" marB="19050"/>
                </a:tc>
                <a:tc>
                  <a:txBody>
                    <a:bodyPr/>
                    <a:lstStyle/>
                    <a:p>
                      <a:pPr>
                        <a:lnSpc>
                          <a:spcPct val="115000"/>
                        </a:lnSpc>
                        <a:spcBef>
                          <a:spcPts val="75"/>
                        </a:spcBef>
                        <a:spcAft>
                          <a:spcPts val="75"/>
                        </a:spcAft>
                      </a:pPr>
                      <a:r>
                        <a:rPr lang="ru-RU" sz="1400">
                          <a:effectLst/>
                        </a:rPr>
                        <a:t> </a:t>
                      </a:r>
                      <a:endParaRPr lang="ru-RU" sz="1100">
                        <a:effectLst/>
                        <a:latin typeface="Calibri"/>
                        <a:ea typeface="Times New Roman"/>
                        <a:cs typeface="Times New Roman"/>
                      </a:endParaRPr>
                    </a:p>
                  </a:txBody>
                  <a:tcPr marL="19050" marR="19050" marT="19050" marB="19050"/>
                </a:tc>
                <a:tc>
                  <a:txBody>
                    <a:bodyPr/>
                    <a:lstStyle/>
                    <a:p>
                      <a:pPr>
                        <a:lnSpc>
                          <a:spcPct val="115000"/>
                        </a:lnSpc>
                        <a:spcBef>
                          <a:spcPts val="75"/>
                        </a:spcBef>
                        <a:spcAft>
                          <a:spcPts val="75"/>
                        </a:spcAft>
                      </a:pPr>
                      <a:r>
                        <a:rPr lang="ru-RU" sz="1400" dirty="0">
                          <a:effectLst/>
                        </a:rPr>
                        <a:t>135</a:t>
                      </a:r>
                      <a:endParaRPr lang="ru-RU" sz="1100" dirty="0">
                        <a:effectLst/>
                        <a:latin typeface="Calibri"/>
                        <a:ea typeface="Times New Roman"/>
                        <a:cs typeface="Times New Roman"/>
                      </a:endParaRPr>
                    </a:p>
                  </a:txBody>
                  <a:tcPr marL="19050" marR="19050" marT="19050" marB="19050"/>
                </a:tc>
              </a:tr>
            </a:tbl>
          </a:graphicData>
        </a:graphic>
      </p:graphicFrame>
      <p:pic>
        <p:nvPicPr>
          <p:cNvPr id="3073" name="Picture 1" descr="PICT0372"/>
          <p:cNvPicPr>
            <a:picLocks noChangeAspect="1" noChangeArrowheads="1"/>
          </p:cNvPicPr>
          <p:nvPr/>
        </p:nvPicPr>
        <p:blipFill>
          <a:blip r:embed="rId2" cstate="print">
            <a:extLst>
              <a:ext uri="{28A0092B-C50C-407E-A947-70E740481C1C}">
                <a14:useLocalDpi xmlns:a14="http://schemas.microsoft.com/office/drawing/2010/main" xmlns="" val="0"/>
              </a:ext>
            </a:extLst>
          </a:blip>
          <a:srcRect l="2625" t="2567"/>
          <a:stretch>
            <a:fillRect/>
          </a:stretch>
        </p:blipFill>
        <p:spPr bwMode="auto">
          <a:xfrm>
            <a:off x="34620" y="3656351"/>
            <a:ext cx="3831490" cy="288031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Прямоугольник 6"/>
          <p:cNvSpPr/>
          <p:nvPr/>
        </p:nvSpPr>
        <p:spPr>
          <a:xfrm>
            <a:off x="899592" y="188640"/>
            <a:ext cx="6984775" cy="461665"/>
          </a:xfrm>
          <a:prstGeom prst="rect">
            <a:avLst/>
          </a:prstGeom>
        </p:spPr>
        <p:txBody>
          <a:bodyPr wrap="square">
            <a:spAutoFit/>
          </a:bodyPr>
          <a:lstStyle/>
          <a:p>
            <a:r>
              <a:rPr lang="ru-RU" sz="2400" b="1" dirty="0">
                <a:solidFill>
                  <a:srgbClr val="FF0000"/>
                </a:solidFill>
              </a:rPr>
              <a:t>Расчет полной себестоимости изделия из бисера</a:t>
            </a:r>
            <a:endParaRPr lang="ru-RU" sz="2400" dirty="0">
              <a:solidFill>
                <a:srgbClr val="FF0000"/>
              </a:solidFill>
            </a:endParaRPr>
          </a:p>
        </p:txBody>
      </p:sp>
      <p:sp>
        <p:nvSpPr>
          <p:cNvPr id="8"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0" name="Прямоугольник 9"/>
          <p:cNvSpPr/>
          <p:nvPr/>
        </p:nvSpPr>
        <p:spPr>
          <a:xfrm>
            <a:off x="3866110" y="3489682"/>
            <a:ext cx="5184576" cy="3046988"/>
          </a:xfrm>
          <a:prstGeom prst="rect">
            <a:avLst/>
          </a:prstGeom>
        </p:spPr>
        <p:txBody>
          <a:bodyPr wrap="square">
            <a:spAutoFit/>
          </a:bodyPr>
          <a:lstStyle/>
          <a:p>
            <a:r>
              <a:rPr lang="ru-RU" sz="2400" dirty="0">
                <a:solidFill>
                  <a:srgbClr val="FFFF00"/>
                </a:solidFill>
              </a:rPr>
              <a:t>Это гораздо дешевле готового изделия. К тому же, вещи, сделанные своими руками, хранят тепло приятных часов, которые мы провели за этой работой. Стоимость нашей броши невелика, отсюда следует, что </a:t>
            </a:r>
            <a:r>
              <a:rPr lang="ru-RU" sz="2400" b="1" dirty="0">
                <a:solidFill>
                  <a:srgbClr val="FFFF00"/>
                </a:solidFill>
              </a:rPr>
              <a:t>этот вид рукоделия не требует больших материальных затрат</a:t>
            </a:r>
            <a:endParaRPr lang="ru-RU" sz="2400" dirty="0">
              <a:solidFill>
                <a:srgbClr val="FFFF00"/>
              </a:solidFill>
            </a:endParaRPr>
          </a:p>
        </p:txBody>
      </p:sp>
    </p:spTree>
    <p:extLst>
      <p:ext uri="{BB962C8B-B14F-4D97-AF65-F5344CB8AC3E}">
        <p14:creationId xmlns:p14="http://schemas.microsoft.com/office/powerpoint/2010/main" xmlns="" val="18937834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233264"/>
            <a:ext cx="8712968" cy="6624736"/>
          </a:xfrm>
        </p:spPr>
        <p:txBody>
          <a:bodyPr>
            <a:normAutofit/>
          </a:bodyPr>
          <a:lstStyle/>
          <a:p>
            <a:pPr marL="137160" indent="0" algn="ctr">
              <a:buNone/>
            </a:pPr>
            <a:r>
              <a:rPr lang="ru-RU" sz="2000" b="1" dirty="0">
                <a:solidFill>
                  <a:srgbClr val="FF0000"/>
                </a:solidFill>
              </a:rPr>
              <a:t>5.Заключение.</a:t>
            </a:r>
            <a:r>
              <a:rPr lang="ru-RU" sz="2000" dirty="0"/>
              <a:t/>
            </a:r>
            <a:br>
              <a:rPr lang="ru-RU" sz="2000" dirty="0"/>
            </a:br>
            <a:r>
              <a:rPr lang="ru-RU" sz="2000" dirty="0"/>
              <a:t/>
            </a:r>
            <a:br>
              <a:rPr lang="ru-RU" sz="2000" dirty="0"/>
            </a:br>
            <a:r>
              <a:rPr lang="ru-RU" sz="2000" b="1" dirty="0">
                <a:solidFill>
                  <a:srgbClr val="FFFF00"/>
                </a:solidFill>
              </a:rPr>
              <a:t>В ходе творческой работы:</a:t>
            </a:r>
            <a:r>
              <a:rPr lang="ru-RU" sz="2000" dirty="0">
                <a:solidFill>
                  <a:srgbClr val="FFFF00"/>
                </a:solidFill>
              </a:rPr>
              <a:t/>
            </a:r>
            <a:br>
              <a:rPr lang="ru-RU" sz="2000" dirty="0">
                <a:solidFill>
                  <a:srgbClr val="FFFF00"/>
                </a:solidFill>
              </a:rPr>
            </a:br>
            <a:r>
              <a:rPr lang="ru-RU" sz="2000" dirty="0">
                <a:solidFill>
                  <a:srgbClr val="FFFF00"/>
                </a:solidFill>
              </a:rPr>
              <a:t>Во-первых, изучена история появления бисера и распространения его производства в мире.</a:t>
            </a:r>
            <a:br>
              <a:rPr lang="ru-RU" sz="2000" dirty="0">
                <a:solidFill>
                  <a:srgbClr val="FFFF00"/>
                </a:solidFill>
              </a:rPr>
            </a:br>
            <a:endParaRPr lang="ru-RU" sz="2400" dirty="0">
              <a:solidFill>
                <a:srgbClr val="FFFF00"/>
              </a:solidFill>
            </a:endParaRPr>
          </a:p>
          <a:p>
            <a:pPr marL="137160" indent="0">
              <a:buNone/>
            </a:pPr>
            <a:r>
              <a:rPr lang="ru-RU" dirty="0">
                <a:solidFill>
                  <a:srgbClr val="FFFF00"/>
                </a:solidFill>
              </a:rPr>
              <a:t>Во-вторых, </a:t>
            </a:r>
            <a:r>
              <a:rPr lang="ru-RU" dirty="0" err="1">
                <a:solidFill>
                  <a:srgbClr val="FFFF00"/>
                </a:solidFill>
              </a:rPr>
              <a:t>бисероплетение</a:t>
            </a:r>
            <a:r>
              <a:rPr lang="ru-RU" dirty="0">
                <a:solidFill>
                  <a:srgbClr val="FFFF00"/>
                </a:solidFill>
              </a:rPr>
              <a:t> – это отличный способ развить моторику руки, а её развитие непосредственным образом влияет на развитие умственных способностей, творческого мышления и интеллекта.</a:t>
            </a:r>
          </a:p>
          <a:p>
            <a:pPr marL="137160" indent="0">
              <a:buNone/>
            </a:pPr>
            <a:r>
              <a:rPr lang="ru-RU" dirty="0">
                <a:solidFill>
                  <a:srgbClr val="FFFF00"/>
                </a:solidFill>
              </a:rPr>
              <a:t>В-третьих, рассказав о своём хобби, продемонстрировав изделия, надеемся заразить им своих сверстников: не только девчонок, но и мальчишек</a:t>
            </a:r>
            <a:r>
              <a:rPr lang="ru-RU" dirty="0" smtClean="0">
                <a:solidFill>
                  <a:srgbClr val="FFFF00"/>
                </a:solidFill>
              </a:rPr>
              <a:t>.</a:t>
            </a:r>
            <a:endParaRPr lang="en-US" dirty="0" smtClean="0">
              <a:solidFill>
                <a:srgbClr val="FFFF00"/>
              </a:solidFill>
            </a:endParaRPr>
          </a:p>
          <a:p>
            <a:pPr marL="137160" indent="0">
              <a:buNone/>
            </a:pPr>
            <a:r>
              <a:rPr lang="ru-RU" sz="2400" dirty="0"/>
              <a:t> </a:t>
            </a:r>
            <a:endParaRPr lang="ru-RU" sz="2400" dirty="0">
              <a:solidFill>
                <a:srgbClr val="FFFF00"/>
              </a:solidFill>
            </a:endParaRPr>
          </a:p>
        </p:txBody>
      </p:sp>
    </p:spTree>
    <p:extLst>
      <p:ext uri="{BB962C8B-B14F-4D97-AF65-F5344CB8AC3E}">
        <p14:creationId xmlns:p14="http://schemas.microsoft.com/office/powerpoint/2010/main" xmlns="" val="26449408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271244"/>
            <a:ext cx="6395535" cy="41658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Прямоугольник 3"/>
          <p:cNvSpPr/>
          <p:nvPr/>
        </p:nvSpPr>
        <p:spPr>
          <a:xfrm>
            <a:off x="539552" y="4437112"/>
            <a:ext cx="7992888" cy="1938992"/>
          </a:xfrm>
          <a:prstGeom prst="rect">
            <a:avLst/>
          </a:prstGeom>
        </p:spPr>
        <p:txBody>
          <a:bodyPr wrap="square">
            <a:spAutoFit/>
          </a:bodyPr>
          <a:lstStyle/>
          <a:p>
            <a:pPr marL="137160" indent="0">
              <a:buNone/>
            </a:pPr>
            <a:r>
              <a:rPr lang="ru-RU" dirty="0"/>
              <a:t> </a:t>
            </a:r>
            <a:r>
              <a:rPr lang="ru-RU" sz="2000" dirty="0" err="1">
                <a:solidFill>
                  <a:srgbClr val="FFFF00"/>
                </a:solidFill>
              </a:rPr>
              <a:t>Бисероплетение</a:t>
            </a:r>
            <a:r>
              <a:rPr lang="ru-RU" sz="2000" dirty="0">
                <a:solidFill>
                  <a:srgbClr val="FFFF00"/>
                </a:solidFill>
              </a:rPr>
              <a:t> не только формирует эстетический вкус,  понятие прекрасного, но и черты характера, необходимые любому человеку. Это терпение, аккуратность, чувство меры, усидчивость.</a:t>
            </a:r>
            <a:br>
              <a:rPr lang="ru-RU" sz="2000" dirty="0">
                <a:solidFill>
                  <a:srgbClr val="FFFF00"/>
                </a:solidFill>
              </a:rPr>
            </a:br>
            <a:r>
              <a:rPr lang="ru-RU" sz="2000" dirty="0">
                <a:solidFill>
                  <a:srgbClr val="FFFF00"/>
                </a:solidFill>
              </a:rPr>
              <a:t> Изделия из бисера во все времена ценились высоко, являясь частью народной культуры. Поэтому, овладев ремеслом </a:t>
            </a:r>
            <a:r>
              <a:rPr lang="ru-RU" sz="2000" dirty="0" err="1">
                <a:solidFill>
                  <a:srgbClr val="FFFF00"/>
                </a:solidFill>
              </a:rPr>
              <a:t>бисероплетения</a:t>
            </a:r>
            <a:r>
              <a:rPr lang="ru-RU" sz="2000" dirty="0">
                <a:solidFill>
                  <a:srgbClr val="FFFF00"/>
                </a:solidFill>
              </a:rPr>
              <a:t>, сделав его своей профессией, можно хорошо зарабатывать.</a:t>
            </a:r>
          </a:p>
        </p:txBody>
      </p:sp>
    </p:spTree>
    <p:extLst>
      <p:ext uri="{BB962C8B-B14F-4D97-AF65-F5344CB8AC3E}">
        <p14:creationId xmlns:p14="http://schemas.microsoft.com/office/powerpoint/2010/main" xmlns="" val="29525763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88640"/>
            <a:ext cx="8712968" cy="6408712"/>
          </a:xfrm>
        </p:spPr>
        <p:txBody>
          <a:bodyPr>
            <a:normAutofit fontScale="70000" lnSpcReduction="20000"/>
          </a:bodyPr>
          <a:lstStyle/>
          <a:p>
            <a:pPr marL="137160" indent="0" algn="ctr">
              <a:buNone/>
            </a:pPr>
            <a:r>
              <a:rPr lang="ru-RU" sz="2900" b="1" dirty="0">
                <a:solidFill>
                  <a:srgbClr val="FFC000"/>
                </a:solidFill>
              </a:rPr>
              <a:t>А</a:t>
            </a:r>
            <a:r>
              <a:rPr lang="ru-RU" sz="2900" dirty="0">
                <a:solidFill>
                  <a:srgbClr val="FFC000"/>
                </a:solidFill>
              </a:rPr>
              <a:t> </a:t>
            </a:r>
            <a:r>
              <a:rPr lang="ru-RU" sz="2900" b="1" dirty="0">
                <a:solidFill>
                  <a:srgbClr val="FFC000"/>
                </a:solidFill>
              </a:rPr>
              <a:t>завершить  работу мы хотим стихотворением о бисере</a:t>
            </a:r>
            <a:r>
              <a:rPr lang="ru-RU" sz="2900" dirty="0">
                <a:solidFill>
                  <a:srgbClr val="FFC000"/>
                </a:solidFill>
              </a:rPr>
              <a:t> </a:t>
            </a:r>
          </a:p>
          <a:p>
            <a:pPr marL="137160" indent="0" algn="ctr">
              <a:buNone/>
            </a:pPr>
            <a:r>
              <a:rPr lang="ru-RU" sz="2900" dirty="0">
                <a:solidFill>
                  <a:srgbClr val="FFC000"/>
                </a:solidFill>
              </a:rPr>
              <a:t>«Жемчуг для ума», которое сочинила наша сверстница София </a:t>
            </a:r>
            <a:r>
              <a:rPr lang="ru-RU" sz="2900" dirty="0" err="1">
                <a:solidFill>
                  <a:srgbClr val="FFC000"/>
                </a:solidFill>
              </a:rPr>
              <a:t>Смолякова</a:t>
            </a:r>
            <a:r>
              <a:rPr lang="ru-RU" sz="2900" dirty="0">
                <a:solidFill>
                  <a:srgbClr val="FFC000"/>
                </a:solidFill>
              </a:rPr>
              <a:t>.</a:t>
            </a:r>
          </a:p>
          <a:p>
            <a:pPr marL="137160" indent="0">
              <a:buNone/>
            </a:pPr>
            <a:r>
              <a:rPr lang="ru-RU" sz="2900" b="1" i="1" dirty="0"/>
              <a:t>ЖЕМЧУГ ДЛЯ УМА</a:t>
            </a:r>
            <a:endParaRPr lang="ru-RU" sz="2900" dirty="0"/>
          </a:p>
          <a:p>
            <a:pPr marL="137160" indent="0">
              <a:buNone/>
            </a:pPr>
            <a:r>
              <a:rPr lang="ru-RU" sz="2900" b="1" i="1" dirty="0"/>
              <a:t>СОФИЯ СМОЛЯКОВА</a:t>
            </a:r>
            <a:endParaRPr lang="ru-RU" sz="2900" dirty="0"/>
          </a:p>
          <a:p>
            <a:pPr marL="137160" indent="0">
              <a:buNone/>
            </a:pPr>
            <a:r>
              <a:rPr lang="ru-RU" sz="2900" dirty="0">
                <a:solidFill>
                  <a:srgbClr val="FFFF00"/>
                </a:solidFill>
              </a:rPr>
              <a:t>Я бисером могу заниматься всегда,</a:t>
            </a:r>
            <a:br>
              <a:rPr lang="ru-RU" sz="2900" dirty="0">
                <a:solidFill>
                  <a:srgbClr val="FFFF00"/>
                </a:solidFill>
              </a:rPr>
            </a:br>
            <a:r>
              <a:rPr lang="ru-RU" sz="2900" dirty="0">
                <a:solidFill>
                  <a:srgbClr val="FFFF00"/>
                </a:solidFill>
              </a:rPr>
              <a:t>Ведь это жемчуг для ума.</a:t>
            </a:r>
            <a:br>
              <a:rPr lang="ru-RU" sz="2900" dirty="0">
                <a:solidFill>
                  <a:srgbClr val="FFFF00"/>
                </a:solidFill>
              </a:rPr>
            </a:br>
            <a:r>
              <a:rPr lang="ru-RU" sz="2900" dirty="0">
                <a:solidFill>
                  <a:srgbClr val="FFFF00"/>
                </a:solidFill>
              </a:rPr>
              <a:t>Занятия развивают моторику руки,</a:t>
            </a:r>
            <a:br>
              <a:rPr lang="ru-RU" sz="2900" dirty="0">
                <a:solidFill>
                  <a:srgbClr val="FFFF00"/>
                </a:solidFill>
              </a:rPr>
            </a:br>
            <a:r>
              <a:rPr lang="ru-RU" sz="2900" dirty="0">
                <a:solidFill>
                  <a:srgbClr val="FFFF00"/>
                </a:solidFill>
              </a:rPr>
              <a:t>Улучшился мой почерк, посмотри!</a:t>
            </a:r>
            <a:br>
              <a:rPr lang="ru-RU" sz="2900" dirty="0">
                <a:solidFill>
                  <a:srgbClr val="FFFF00"/>
                </a:solidFill>
              </a:rPr>
            </a:br>
            <a:r>
              <a:rPr lang="ru-RU" sz="2900" dirty="0">
                <a:solidFill>
                  <a:srgbClr val="FFFF00"/>
                </a:solidFill>
              </a:rPr>
              <a:t>Еще мышление логическое,</a:t>
            </a:r>
            <a:br>
              <a:rPr lang="ru-RU" sz="2900" dirty="0">
                <a:solidFill>
                  <a:srgbClr val="FFFF00"/>
                </a:solidFill>
              </a:rPr>
            </a:br>
            <a:r>
              <a:rPr lang="ru-RU" sz="2900" dirty="0">
                <a:solidFill>
                  <a:srgbClr val="FFFF00"/>
                </a:solidFill>
              </a:rPr>
              <a:t>Воображение теперь фантастическое.</a:t>
            </a:r>
            <a:br>
              <a:rPr lang="ru-RU" sz="2900" dirty="0">
                <a:solidFill>
                  <a:srgbClr val="FFFF00"/>
                </a:solidFill>
              </a:rPr>
            </a:br>
            <a:r>
              <a:rPr lang="ru-RU" sz="2900" dirty="0">
                <a:solidFill>
                  <a:srgbClr val="FFFF00"/>
                </a:solidFill>
              </a:rPr>
              <a:t>А какие подарки получаются,</a:t>
            </a:r>
            <a:br>
              <a:rPr lang="ru-RU" sz="2900" dirty="0">
                <a:solidFill>
                  <a:srgbClr val="FFFF00"/>
                </a:solidFill>
              </a:rPr>
            </a:br>
            <a:r>
              <a:rPr lang="ru-RU" sz="2900" dirty="0">
                <a:solidFill>
                  <a:srgbClr val="FFFF00"/>
                </a:solidFill>
              </a:rPr>
              <a:t>От всех других они отличаются!</a:t>
            </a:r>
            <a:br>
              <a:rPr lang="ru-RU" sz="2900" dirty="0">
                <a:solidFill>
                  <a:srgbClr val="FFFF00"/>
                </a:solidFill>
              </a:rPr>
            </a:br>
            <a:r>
              <a:rPr lang="ru-RU" sz="2900" dirty="0">
                <a:solidFill>
                  <a:srgbClr val="FFFF00"/>
                </a:solidFill>
              </a:rPr>
              <a:t>Мои подруги и друзья</a:t>
            </a:r>
            <a:br>
              <a:rPr lang="ru-RU" sz="2900" dirty="0">
                <a:solidFill>
                  <a:srgbClr val="FFFF00"/>
                </a:solidFill>
              </a:rPr>
            </a:br>
            <a:r>
              <a:rPr lang="ru-RU" sz="2900" dirty="0">
                <a:solidFill>
                  <a:srgbClr val="FFFF00"/>
                </a:solidFill>
              </a:rPr>
              <a:t>Увлеклись бисером, как и я.</a:t>
            </a:r>
            <a:br>
              <a:rPr lang="ru-RU" sz="2900" dirty="0">
                <a:solidFill>
                  <a:srgbClr val="FFFF00"/>
                </a:solidFill>
              </a:rPr>
            </a:br>
            <a:r>
              <a:rPr lang="ru-RU" sz="2900" dirty="0">
                <a:solidFill>
                  <a:srgbClr val="FFFF00"/>
                </a:solidFill>
              </a:rPr>
              <a:t>Почётную книгу хотим мы создать,</a:t>
            </a:r>
            <a:br>
              <a:rPr lang="ru-RU" sz="2900" dirty="0">
                <a:solidFill>
                  <a:srgbClr val="FFFF00"/>
                </a:solidFill>
              </a:rPr>
            </a:br>
            <a:r>
              <a:rPr lang="ru-RU" sz="2900" dirty="0">
                <a:solidFill>
                  <a:srgbClr val="FFFF00"/>
                </a:solidFill>
              </a:rPr>
              <a:t>Знакомым и близким её показать.</a:t>
            </a:r>
            <a:br>
              <a:rPr lang="ru-RU" sz="2900" dirty="0">
                <a:solidFill>
                  <a:srgbClr val="FFFF00"/>
                </a:solidFill>
              </a:rPr>
            </a:br>
            <a:r>
              <a:rPr lang="ru-RU" sz="2900" dirty="0">
                <a:solidFill>
                  <a:srgbClr val="FFFF00"/>
                </a:solidFill>
              </a:rPr>
              <a:t>Привлечь мечтаем больше ребят,</a:t>
            </a:r>
            <a:br>
              <a:rPr lang="ru-RU" sz="2900" dirty="0">
                <a:solidFill>
                  <a:srgbClr val="FFFF00"/>
                </a:solidFill>
              </a:rPr>
            </a:br>
            <a:r>
              <a:rPr lang="ru-RU" sz="2900" dirty="0">
                <a:solidFill>
                  <a:srgbClr val="FFFF00"/>
                </a:solidFill>
              </a:rPr>
              <a:t>Чтоб учиться могли все на «пять».</a:t>
            </a:r>
            <a:br>
              <a:rPr lang="ru-RU" sz="2900" dirty="0">
                <a:solidFill>
                  <a:srgbClr val="FFFF00"/>
                </a:solidFill>
              </a:rPr>
            </a:br>
            <a:r>
              <a:rPr lang="ru-RU" sz="2900" dirty="0">
                <a:solidFill>
                  <a:srgbClr val="FFFF00"/>
                </a:solidFill>
              </a:rPr>
              <a:t>Занимайтесь творчеством, друзья,</a:t>
            </a:r>
            <a:br>
              <a:rPr lang="ru-RU" sz="2900" dirty="0">
                <a:solidFill>
                  <a:srgbClr val="FFFF00"/>
                </a:solidFill>
              </a:rPr>
            </a:br>
            <a:r>
              <a:rPr lang="ru-RU" sz="2900" dirty="0">
                <a:solidFill>
                  <a:srgbClr val="FFFF00"/>
                </a:solidFill>
              </a:rPr>
              <a:t>Не тратьте время своё зря!</a:t>
            </a:r>
            <a:br>
              <a:rPr lang="ru-RU" sz="2900" dirty="0">
                <a:solidFill>
                  <a:srgbClr val="FFFF00"/>
                </a:solidFill>
              </a:rPr>
            </a:br>
            <a:r>
              <a:rPr lang="ru-RU" sz="2900" dirty="0">
                <a:solidFill>
                  <a:srgbClr val="FFFF00"/>
                </a:solidFill>
              </a:rPr>
              <a:t>Вот такой даю совет,</a:t>
            </a:r>
            <a:br>
              <a:rPr lang="ru-RU" sz="2900" dirty="0">
                <a:solidFill>
                  <a:srgbClr val="FFFF00"/>
                </a:solidFill>
              </a:rPr>
            </a:br>
            <a:r>
              <a:rPr lang="ru-RU" sz="2900" dirty="0">
                <a:solidFill>
                  <a:srgbClr val="FFFF00"/>
                </a:solidFill>
              </a:rPr>
              <a:t>Чтоб развить вам интеллект!</a:t>
            </a:r>
          </a:p>
          <a:p>
            <a:endParaRPr lang="ru-RU"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4008" y="1484784"/>
            <a:ext cx="4421685" cy="3456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585948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88640"/>
            <a:ext cx="8507288" cy="6480720"/>
          </a:xfrm>
        </p:spPr>
        <p:txBody>
          <a:bodyPr>
            <a:normAutofit/>
          </a:bodyPr>
          <a:lstStyle/>
          <a:p>
            <a:pPr marL="137160" indent="0" algn="ctr">
              <a:buNone/>
            </a:pPr>
            <a:r>
              <a:rPr lang="ru-RU" sz="1400" b="1" dirty="0"/>
              <a:t>6.Использованная литература по </a:t>
            </a:r>
            <a:r>
              <a:rPr lang="ru-RU" sz="1400" b="1" dirty="0" err="1"/>
              <a:t>бисероплетению</a:t>
            </a:r>
            <a:r>
              <a:rPr lang="ru-RU" sz="1400" b="1" dirty="0"/>
              <a:t>:</a:t>
            </a:r>
            <a:endParaRPr lang="ru-RU" sz="1400" dirty="0"/>
          </a:p>
          <a:p>
            <a:pPr marL="137160" lvl="0" indent="0" algn="ctr">
              <a:buNone/>
            </a:pPr>
            <a:r>
              <a:rPr lang="ru-RU" sz="1400" dirty="0"/>
              <a:t>Артамонова Е. Бисер. – М.: Академия развития, ООО Академия, К0, ООО Академия Холдинг, 2002</a:t>
            </a:r>
          </a:p>
          <a:p>
            <a:pPr marL="137160" lvl="0" indent="0" algn="ctr">
              <a:buNone/>
            </a:pPr>
            <a:r>
              <a:rPr lang="ru-RU" sz="1400" dirty="0" err="1"/>
              <a:t>Гатанова</a:t>
            </a:r>
            <a:r>
              <a:rPr lang="ru-RU" sz="1400" dirty="0"/>
              <a:t> Н.В., </a:t>
            </a:r>
            <a:r>
              <a:rPr lang="ru-RU" sz="1400" dirty="0" err="1"/>
              <a:t>Тунина</a:t>
            </a:r>
            <a:r>
              <a:rPr lang="ru-RU" sz="1400" dirty="0"/>
              <a:t> Е.Г. Развиваю мелкую моторику. СПб., 2000</a:t>
            </a:r>
          </a:p>
          <a:p>
            <a:pPr marL="137160" lvl="0" indent="0" algn="ctr">
              <a:buNone/>
            </a:pPr>
            <a:r>
              <a:rPr lang="ru-RU" sz="1400" dirty="0"/>
              <a:t>Дубинина С.М. Плетение бисером «Домашнее рукоделие» – М.: Вече, 2000. – 192 с.</a:t>
            </a:r>
          </a:p>
          <a:p>
            <a:pPr marL="137160" lvl="0" indent="0" algn="ctr">
              <a:buNone/>
            </a:pPr>
            <a:r>
              <a:rPr lang="ru-RU" sz="1400" dirty="0" err="1"/>
              <a:t>Канурская</a:t>
            </a:r>
            <a:r>
              <a:rPr lang="ru-RU" sz="1400" dirty="0"/>
              <a:t> Т.А., </a:t>
            </a:r>
            <a:r>
              <a:rPr lang="ru-RU" sz="1400" dirty="0" err="1"/>
              <a:t>Маркман</a:t>
            </a:r>
            <a:r>
              <a:rPr lang="ru-RU" sz="1400" dirty="0"/>
              <a:t> Л.А. Бисер. – М.: </a:t>
            </a:r>
            <a:r>
              <a:rPr lang="ru-RU" sz="1400" dirty="0" err="1"/>
              <a:t>Владос</a:t>
            </a:r>
            <a:r>
              <a:rPr lang="ru-RU" sz="1400" dirty="0"/>
              <a:t>, 2000.</a:t>
            </a:r>
          </a:p>
          <a:p>
            <a:pPr marL="137160" lvl="0" indent="0" algn="ctr">
              <a:buNone/>
            </a:pPr>
            <a:r>
              <a:rPr lang="ru-RU" sz="1400" dirty="0"/>
              <a:t>Ткаченко Т.А. "Развиваем мелкую моторику", М. Издательство ЭКСМО, 2007</a:t>
            </a:r>
          </a:p>
          <a:p>
            <a:pPr marL="137160" lvl="0" indent="0" algn="ctr">
              <a:buNone/>
            </a:pPr>
            <a:r>
              <a:rPr lang="ru-RU" sz="1400" dirty="0" err="1"/>
              <a:t>Доуэли</a:t>
            </a:r>
            <a:r>
              <a:rPr lang="ru-RU" sz="1400" dirty="0"/>
              <a:t> К. Цветы из бисера. Композиции для одежды, прически, интерьера. М., 2006.</a:t>
            </a:r>
          </a:p>
          <a:p>
            <a:pPr marL="137160" lvl="0" indent="0" algn="ctr">
              <a:buNone/>
            </a:pPr>
            <a:r>
              <a:rPr lang="ru-RU" sz="1400" dirty="0" err="1"/>
              <a:t>Чиотти</a:t>
            </a:r>
            <a:r>
              <a:rPr lang="ru-RU" sz="1400" dirty="0"/>
              <a:t> Д. Бисер. М., 1998.</a:t>
            </a:r>
          </a:p>
          <a:p>
            <a:endParaRPr lang="ru-RU"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2420888"/>
            <a:ext cx="8064896" cy="42182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77786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5976704"/>
          </a:xfrm>
        </p:spPr>
        <p:txBody>
          <a:bodyPr>
            <a:normAutofit/>
          </a:bodyPr>
          <a:lstStyle/>
          <a:p>
            <a:r>
              <a:rPr lang="ru-RU" sz="2400" dirty="0">
                <a:solidFill>
                  <a:srgbClr val="FFFF00"/>
                </a:solidFill>
              </a:rPr>
              <a:t>Особенно нас поражает фантазия родной природы. Это нежность оттенков, игра контрастов. Это тонкие лепестки цветов, чудные кроны деревьев. Часто хочется перенести домой частичку природы, но чтобы она не увядала. Цветы из бисера и деревья сделанные своими руками позволяют осуществить это желание. Работы радуют не только нас, но и всех окружающих, служат украшением интерьера, порождают желание узнать, как появился в нашей жизни чудо-бисер и как влияет занятие </a:t>
            </a:r>
            <a:r>
              <a:rPr lang="ru-RU" sz="2400" dirty="0" err="1">
                <a:solidFill>
                  <a:srgbClr val="FFFF00"/>
                </a:solidFill>
              </a:rPr>
              <a:t>бисероплетением</a:t>
            </a:r>
            <a:r>
              <a:rPr lang="ru-RU" sz="2400" dirty="0">
                <a:solidFill>
                  <a:srgbClr val="FFFF00"/>
                </a:solidFill>
              </a:rPr>
              <a:t> на развитие умственных способностей, творческого мышления и интеллекта.</a:t>
            </a:r>
            <a:br>
              <a:rPr lang="ru-RU" sz="2400" dirty="0">
                <a:solidFill>
                  <a:srgbClr val="FFFF00"/>
                </a:solidFill>
              </a:rPr>
            </a:br>
            <a:r>
              <a:rPr lang="ru-RU" sz="2400" dirty="0">
                <a:solidFill>
                  <a:srgbClr val="FFFF00"/>
                </a:solidFill>
              </a:rPr>
              <a:t>Это подчеркивает </a:t>
            </a:r>
            <a:r>
              <a:rPr lang="ru-RU" sz="2400" b="1" dirty="0">
                <a:solidFill>
                  <a:srgbClr val="FFFF00"/>
                </a:solidFill>
              </a:rPr>
              <a:t>актуальность нашей творческой работы</a:t>
            </a:r>
            <a:r>
              <a:rPr lang="ru-RU" sz="2400" dirty="0">
                <a:solidFill>
                  <a:srgbClr val="FFFF00"/>
                </a:solidFill>
              </a:rPr>
              <a:t>.</a:t>
            </a:r>
          </a:p>
          <a:p>
            <a:r>
              <a:rPr lang="ru-RU" sz="2400" dirty="0">
                <a:solidFill>
                  <a:srgbClr val="FFFF00"/>
                </a:solidFill>
              </a:rPr>
              <a:t>Приложением к творческой работе являются работы из бисера выполненные нами.                                                                                                                                   </a:t>
            </a:r>
          </a:p>
        </p:txBody>
      </p:sp>
    </p:spTree>
    <p:extLst>
      <p:ext uri="{BB962C8B-B14F-4D97-AF65-F5344CB8AC3E}">
        <p14:creationId xmlns:p14="http://schemas.microsoft.com/office/powerpoint/2010/main" xmlns="" val="3584804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6336704"/>
          </a:xfrm>
        </p:spPr>
        <p:txBody>
          <a:bodyPr>
            <a:normAutofit/>
          </a:bodyPr>
          <a:lstStyle/>
          <a:p>
            <a:r>
              <a:rPr lang="ru-RU" sz="2400" b="1" dirty="0">
                <a:solidFill>
                  <a:srgbClr val="FFFF00"/>
                </a:solidFill>
              </a:rPr>
              <a:t> ЦЕЛЬ</a:t>
            </a:r>
            <a:r>
              <a:rPr lang="ru-RU" sz="2400" dirty="0">
                <a:solidFill>
                  <a:srgbClr val="FFFF00"/>
                </a:solidFill>
              </a:rPr>
              <a:t> </a:t>
            </a:r>
            <a:r>
              <a:rPr lang="ru-RU" sz="2400" b="1" dirty="0">
                <a:solidFill>
                  <a:srgbClr val="FFFF00"/>
                </a:solidFill>
              </a:rPr>
              <a:t>творческого проекта:</a:t>
            </a:r>
            <a:r>
              <a:rPr lang="ru-RU" sz="2400" dirty="0">
                <a:solidFill>
                  <a:srgbClr val="FFFF00"/>
                </a:solidFill>
              </a:rPr>
              <a:t> изучить историю появления бисера, обосновать влияние </a:t>
            </a:r>
            <a:r>
              <a:rPr lang="ru-RU" sz="2400" dirty="0" err="1">
                <a:solidFill>
                  <a:srgbClr val="FFFF00"/>
                </a:solidFill>
              </a:rPr>
              <a:t>бисероплетения</a:t>
            </a:r>
            <a:r>
              <a:rPr lang="ru-RU" sz="2400" dirty="0">
                <a:solidFill>
                  <a:srgbClr val="FFFF00"/>
                </a:solidFill>
              </a:rPr>
              <a:t> на развитие мелкой моторики рук,  прорекламировать свое хобби- занятие </a:t>
            </a:r>
            <a:r>
              <a:rPr lang="ru-RU" sz="2400" dirty="0" err="1">
                <a:solidFill>
                  <a:srgbClr val="FFFF00"/>
                </a:solidFill>
              </a:rPr>
              <a:t>бисероплетением</a:t>
            </a:r>
            <a:r>
              <a:rPr lang="ru-RU" sz="2400" dirty="0">
                <a:solidFill>
                  <a:srgbClr val="FFFF00"/>
                </a:solidFill>
              </a:rPr>
              <a:t>.                                </a:t>
            </a:r>
            <a:r>
              <a:rPr lang="ru-RU" sz="2400" b="1" dirty="0">
                <a:solidFill>
                  <a:srgbClr val="FFFF00"/>
                </a:solidFill>
              </a:rPr>
              <a:t>ЗАДАЧИ:                                                                                                                                 </a:t>
            </a:r>
            <a:r>
              <a:rPr lang="ru-RU" sz="2400" dirty="0">
                <a:solidFill>
                  <a:srgbClr val="FFFF00"/>
                </a:solidFill>
              </a:rPr>
              <a:t>1. Познакомить с историей возникновения бисера.                      </a:t>
            </a:r>
          </a:p>
          <a:p>
            <a:r>
              <a:rPr lang="ru-RU" sz="2400" dirty="0">
                <a:solidFill>
                  <a:srgbClr val="FFFF00"/>
                </a:solidFill>
              </a:rPr>
              <a:t>2.Определить влияние </a:t>
            </a:r>
            <a:r>
              <a:rPr lang="ru-RU" sz="2400" dirty="0" err="1">
                <a:solidFill>
                  <a:srgbClr val="FFFF00"/>
                </a:solidFill>
              </a:rPr>
              <a:t>бисероплетения</a:t>
            </a:r>
            <a:r>
              <a:rPr lang="ru-RU" sz="2400" dirty="0">
                <a:solidFill>
                  <a:srgbClr val="FFFF00"/>
                </a:solidFill>
              </a:rPr>
              <a:t> на развитие умственных способностей и творческого мышления.</a:t>
            </a:r>
          </a:p>
          <a:p>
            <a:r>
              <a:rPr lang="ru-RU" sz="2400" dirty="0">
                <a:solidFill>
                  <a:srgbClr val="FFFF00"/>
                </a:solidFill>
              </a:rPr>
              <a:t>3.Рассказать о своем увлечении и работах из бисера.</a:t>
            </a:r>
          </a:p>
          <a:p>
            <a:r>
              <a:rPr lang="ru-RU" sz="2400" b="1" dirty="0">
                <a:solidFill>
                  <a:srgbClr val="FFFF00"/>
                </a:solidFill>
              </a:rPr>
              <a:t>МЕТОДЫ</a:t>
            </a:r>
            <a:r>
              <a:rPr lang="ru-RU" sz="2400" dirty="0">
                <a:solidFill>
                  <a:srgbClr val="FFFF00"/>
                </a:solidFill>
              </a:rPr>
              <a:t>, использованные в работе:</a:t>
            </a:r>
          </a:p>
          <a:p>
            <a:r>
              <a:rPr lang="ru-RU" sz="2400" dirty="0">
                <a:solidFill>
                  <a:srgbClr val="FFFF00"/>
                </a:solidFill>
              </a:rPr>
              <a:t>-наглядный</a:t>
            </a:r>
          </a:p>
          <a:p>
            <a:r>
              <a:rPr lang="ru-RU" sz="2400" dirty="0">
                <a:solidFill>
                  <a:srgbClr val="FFFF00"/>
                </a:solidFill>
              </a:rPr>
              <a:t>-практический</a:t>
            </a:r>
          </a:p>
          <a:p>
            <a:r>
              <a:rPr lang="ru-RU" sz="2400" dirty="0">
                <a:solidFill>
                  <a:srgbClr val="FFFF00"/>
                </a:solidFill>
              </a:rPr>
              <a:t>-аналитический</a:t>
            </a:r>
          </a:p>
          <a:p>
            <a:endParaRPr lang="ru-RU" sz="2400" dirty="0"/>
          </a:p>
        </p:txBody>
      </p:sp>
    </p:spTree>
    <p:extLst>
      <p:ext uri="{BB962C8B-B14F-4D97-AF65-F5344CB8AC3E}">
        <p14:creationId xmlns:p14="http://schemas.microsoft.com/office/powerpoint/2010/main" xmlns="" val="12936221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457200" y="260350"/>
            <a:ext cx="8229600" cy="6048375"/>
          </a:xfrm>
        </p:spPr>
        <p:txBody>
          <a:bodyPr/>
          <a:lstStyle/>
          <a:p>
            <a:r>
              <a:rPr lang="ru-RU" dirty="0"/>
              <a:t> </a:t>
            </a:r>
            <a:r>
              <a:rPr lang="ru-RU" b="1" dirty="0">
                <a:solidFill>
                  <a:srgbClr val="FF0000"/>
                </a:solidFill>
              </a:rPr>
              <a:t>ПЛАН</a:t>
            </a:r>
            <a:endParaRPr lang="ru-RU" dirty="0">
              <a:solidFill>
                <a:srgbClr val="FF0000"/>
              </a:solidFill>
            </a:endParaRPr>
          </a:p>
          <a:p>
            <a:r>
              <a:rPr lang="ru-RU" dirty="0">
                <a:solidFill>
                  <a:srgbClr val="FFFF00"/>
                </a:solidFill>
              </a:rPr>
              <a:t>1.История возникновения бисера.</a:t>
            </a:r>
          </a:p>
          <a:p>
            <a:r>
              <a:rPr lang="ru-RU" dirty="0">
                <a:solidFill>
                  <a:srgbClr val="FFFF00"/>
                </a:solidFill>
              </a:rPr>
              <a:t>2.Влияние </a:t>
            </a:r>
            <a:r>
              <a:rPr lang="ru-RU" dirty="0" err="1">
                <a:solidFill>
                  <a:srgbClr val="FFFF00"/>
                </a:solidFill>
              </a:rPr>
              <a:t>бисероплетения</a:t>
            </a:r>
            <a:r>
              <a:rPr lang="ru-RU" dirty="0">
                <a:solidFill>
                  <a:srgbClr val="FFFF00"/>
                </a:solidFill>
              </a:rPr>
              <a:t> на развитие умственных способностей и творческого мышления.</a:t>
            </a:r>
          </a:p>
          <a:p>
            <a:r>
              <a:rPr lang="ru-RU" dirty="0">
                <a:solidFill>
                  <a:srgbClr val="FFFF00"/>
                </a:solidFill>
              </a:rPr>
              <a:t>3.Развитие мелкой моторики рук.</a:t>
            </a:r>
          </a:p>
          <a:p>
            <a:r>
              <a:rPr lang="ru-RU" dirty="0">
                <a:solidFill>
                  <a:srgbClr val="FFFF00"/>
                </a:solidFill>
              </a:rPr>
              <a:t>4.Экологическое и экономическое обоснование проекта по </a:t>
            </a:r>
            <a:r>
              <a:rPr lang="ru-RU" dirty="0" err="1">
                <a:solidFill>
                  <a:srgbClr val="FFFF00"/>
                </a:solidFill>
              </a:rPr>
              <a:t>бисероплетению</a:t>
            </a:r>
            <a:r>
              <a:rPr lang="ru-RU" dirty="0">
                <a:solidFill>
                  <a:srgbClr val="FFFF00"/>
                </a:solidFill>
              </a:rPr>
              <a:t>.</a:t>
            </a:r>
          </a:p>
          <a:p>
            <a:r>
              <a:rPr lang="ru-RU" dirty="0">
                <a:solidFill>
                  <a:srgbClr val="FFFF00"/>
                </a:solidFill>
              </a:rPr>
              <a:t>5.Заключение.</a:t>
            </a:r>
          </a:p>
          <a:p>
            <a:r>
              <a:rPr lang="ru-RU" dirty="0">
                <a:solidFill>
                  <a:srgbClr val="FFFF00"/>
                </a:solidFill>
              </a:rPr>
              <a:t>6.Литература.</a:t>
            </a:r>
          </a:p>
        </p:txBody>
      </p:sp>
    </p:spTree>
    <p:extLst>
      <p:ext uri="{BB962C8B-B14F-4D97-AF65-F5344CB8AC3E}">
        <p14:creationId xmlns:p14="http://schemas.microsoft.com/office/powerpoint/2010/main" xmlns="" val="2894108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6408712"/>
          </a:xfrm>
        </p:spPr>
        <p:txBody>
          <a:bodyPr>
            <a:normAutofit fontScale="92500" lnSpcReduction="20000"/>
          </a:bodyPr>
          <a:lstStyle/>
          <a:p>
            <a:pPr lvl="0"/>
            <a:r>
              <a:rPr lang="ru-RU" sz="2000" b="1" dirty="0">
                <a:solidFill>
                  <a:srgbClr val="FFFF00"/>
                </a:solidFill>
              </a:rPr>
              <a:t>История возникновения бисера.</a:t>
            </a:r>
            <a:endParaRPr lang="ru-RU" sz="2000" dirty="0">
              <a:solidFill>
                <a:srgbClr val="FFFF00"/>
              </a:solidFill>
            </a:endParaRPr>
          </a:p>
          <a:p>
            <a:r>
              <a:rPr lang="ru-RU" sz="2000" b="1" dirty="0">
                <a:solidFill>
                  <a:srgbClr val="FFFF00"/>
                </a:solidFill>
              </a:rPr>
              <a:t>  История возникновения бисера</a:t>
            </a:r>
            <a:r>
              <a:rPr lang="ru-RU" sz="2000" dirty="0">
                <a:solidFill>
                  <a:srgbClr val="FFFF00"/>
                </a:solidFill>
              </a:rPr>
              <a:t> - это очень давняя и загадочная история, и начиналась она около 4-го тысячелетия до нашей эры!</a:t>
            </a:r>
            <a:br>
              <a:rPr lang="ru-RU" sz="2000" dirty="0">
                <a:solidFill>
                  <a:srgbClr val="FFFF00"/>
                </a:solidFill>
              </a:rPr>
            </a:br>
            <a:r>
              <a:rPr lang="ru-RU" sz="2000" dirty="0">
                <a:solidFill>
                  <a:srgbClr val="FFFF00"/>
                </a:solidFill>
              </a:rPr>
              <a:t>Сначала научились делать стекло.</a:t>
            </a:r>
            <a:br>
              <a:rPr lang="ru-RU" sz="2000" dirty="0">
                <a:solidFill>
                  <a:srgbClr val="FFFF00"/>
                </a:solidFill>
              </a:rPr>
            </a:br>
            <a:r>
              <a:rPr lang="ru-RU" sz="2000" dirty="0">
                <a:solidFill>
                  <a:srgbClr val="FFFF00"/>
                </a:solidFill>
              </a:rPr>
              <a:t>Существует легенда, что финикийские купцы, возвращаясь из Африки на корабле, груженном содой, причалили в Сирии, с целью заночевать на песчаном берегу. А заодно поужинать, согреться возле костра. Но не на что было поставить горшок над огнем. Не оказалось на берегу подходящего размера булыжников. Однако предприимчивые купцы не растерялись и принесли с корабля крупные куски селитры (соединение натрия), подложили в костер под горшок. Утром, проснувшись и собираясь на корабль, они вдруг заметили слиток, необыкновенно поблескивающий в лучах утреннего солнца. Слиток не мог не привлечь к себе внимания, и они им заинтересовались. Он был твердым, как камень и прозрачным как вода. К тому же он сверкал и переливался. С этого все и началось. Люди изобрели, сами того не ведая, стекло. А финикийские торговцы, в последствие начали бойкую торговлю в разных странах изделиями из стекла.</a:t>
            </a:r>
            <a:br>
              <a:rPr lang="ru-RU" sz="2000" dirty="0">
                <a:solidFill>
                  <a:srgbClr val="FFFF00"/>
                </a:solidFill>
              </a:rPr>
            </a:br>
            <a:r>
              <a:rPr lang="ru-RU" sz="2000" dirty="0">
                <a:solidFill>
                  <a:srgbClr val="FFFF00"/>
                </a:solidFill>
              </a:rPr>
              <a:t>Первоначально бисер изготавливался из вязкой стекломассы, путем вытягивания металлическим прутиком нити, которую обвивали вокруг стержня из меди, диаметр которого соответствовал диаметру бусинки. Далее стержень убирали, а бусинка подвергалась ручной обработке. Таким же способом получали и трубочку, которую разрезали на кусочки нужной длины . Так появились рубка и стеклярус. В те времена тщательно хранили </a:t>
            </a:r>
            <a:r>
              <a:rPr lang="ru-RU" sz="2000" b="1" dirty="0">
                <a:solidFill>
                  <a:srgbClr val="FFFF00"/>
                </a:solidFill>
              </a:rPr>
              <a:t>секреты производства бисера</a:t>
            </a:r>
            <a:r>
              <a:rPr lang="ru-RU" sz="2000" dirty="0">
                <a:solidFill>
                  <a:srgbClr val="FFFF00"/>
                </a:solidFill>
              </a:rPr>
              <a:t>, которые можно было обменять на золото, шелка и пряности в других государствах.</a:t>
            </a:r>
          </a:p>
        </p:txBody>
      </p:sp>
    </p:spTree>
    <p:extLst>
      <p:ext uri="{BB962C8B-B14F-4D97-AF65-F5344CB8AC3E}">
        <p14:creationId xmlns:p14="http://schemas.microsoft.com/office/powerpoint/2010/main" xmlns="" val="841605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555776" y="271189"/>
            <a:ext cx="4176464" cy="2968945"/>
          </a:xfrm>
        </p:spPr>
      </p:pic>
      <p:sp>
        <p:nvSpPr>
          <p:cNvPr id="5" name="Прямоугольник 4"/>
          <p:cNvSpPr/>
          <p:nvPr/>
        </p:nvSpPr>
        <p:spPr>
          <a:xfrm>
            <a:off x="1259632" y="3212976"/>
            <a:ext cx="7200800" cy="3416320"/>
          </a:xfrm>
          <a:prstGeom prst="rect">
            <a:avLst/>
          </a:prstGeom>
        </p:spPr>
        <p:txBody>
          <a:bodyPr wrap="square">
            <a:spAutoFit/>
          </a:bodyPr>
          <a:lstStyle/>
          <a:p>
            <a:r>
              <a:rPr lang="ru-RU" sz="2400" dirty="0">
                <a:solidFill>
                  <a:srgbClr val="FFFF00"/>
                </a:solidFill>
              </a:rPr>
              <a:t>На протяжении веков </a:t>
            </a:r>
            <a:r>
              <a:rPr lang="ru-RU" sz="2400" b="1" dirty="0">
                <a:solidFill>
                  <a:srgbClr val="FFFF00"/>
                </a:solidFill>
              </a:rPr>
              <a:t>технология изготовления бисера</a:t>
            </a:r>
            <a:r>
              <a:rPr lang="ru-RU" sz="2400" dirty="0">
                <a:solidFill>
                  <a:srgbClr val="FFFF00"/>
                </a:solidFill>
              </a:rPr>
              <a:t> менялась. В конце XVII и начале XVIII века бисер находится, на пике популярности становится все более разнообразным по цвету, размеру и форме. Появился металлический бисер: медный, позолоченный, стальной. Во второй половине XVIII века появились машины, для вытягивания трубок из стекла, что позволило ускорить и удешевить производства бисера. </a:t>
            </a:r>
          </a:p>
        </p:txBody>
      </p:sp>
    </p:spTree>
    <p:extLst>
      <p:ext uri="{BB962C8B-B14F-4D97-AF65-F5344CB8AC3E}">
        <p14:creationId xmlns:p14="http://schemas.microsoft.com/office/powerpoint/2010/main" xmlns="" val="1643005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6048712"/>
          </a:xfrm>
        </p:spPr>
        <p:txBody>
          <a:bodyPr>
            <a:normAutofit lnSpcReduction="10000"/>
          </a:bodyPr>
          <a:lstStyle/>
          <a:p>
            <a:r>
              <a:rPr lang="ru-RU" dirty="0" smtClean="0"/>
              <a:t> </a:t>
            </a:r>
            <a:r>
              <a:rPr lang="ru-RU" dirty="0" smtClean="0">
                <a:solidFill>
                  <a:srgbClr val="FFFF00"/>
                </a:solidFill>
              </a:rPr>
              <a:t>С </a:t>
            </a:r>
            <a:r>
              <a:rPr lang="ru-RU" dirty="0">
                <a:solidFill>
                  <a:srgbClr val="FFFF00"/>
                </a:solidFill>
              </a:rPr>
              <a:t>давних времен стеклоделие также было известно и на территории Древней Руси, это подтверждается археологическими находками. Большое количество стеклянных поделок и бус IX-XIII веков найдено при раскопках. Найденные мелкие бусы, напоминающие бисер разнообразной цветовой гаммы вполне могли быть </a:t>
            </a:r>
            <a:r>
              <a:rPr lang="ru-RU" b="1" dirty="0">
                <a:solidFill>
                  <a:srgbClr val="FFFF00"/>
                </a:solidFill>
              </a:rPr>
              <a:t>бисером местного производства</a:t>
            </a:r>
            <a:r>
              <a:rPr lang="ru-RU" dirty="0">
                <a:solidFill>
                  <a:srgbClr val="FFFF00"/>
                </a:solidFill>
              </a:rPr>
              <a:t>, об этом свидетельствуют раскопки мастерских по производству стекла с остатками сырья, полуфабрикатов, различных поделок, в том числе и бус. Однако период татаро-монгольского нашествия надолго прервал производство стекла, и только в XVI веке началось его возрождение.</a:t>
            </a:r>
          </a:p>
        </p:txBody>
      </p:sp>
    </p:spTree>
    <p:extLst>
      <p:ext uri="{BB962C8B-B14F-4D97-AF65-F5344CB8AC3E}">
        <p14:creationId xmlns:p14="http://schemas.microsoft.com/office/powerpoint/2010/main" xmlns="" val="12715582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6192688"/>
          </a:xfrm>
        </p:spPr>
        <p:txBody>
          <a:bodyPr>
            <a:normAutofit/>
          </a:bodyPr>
          <a:lstStyle/>
          <a:p>
            <a:r>
              <a:rPr lang="ru-RU" sz="1800" dirty="0">
                <a:solidFill>
                  <a:srgbClr val="FFFF00"/>
                </a:solidFill>
              </a:rPr>
              <a:t>В 1670-1680 годах в дворцовом селе Измайлово при содействии венецианских мастеров была организована мастерская по его изготовлению. Однако </a:t>
            </a:r>
            <a:r>
              <a:rPr lang="ru-RU" sz="1800" b="1" dirty="0">
                <a:solidFill>
                  <a:srgbClr val="FFFF00"/>
                </a:solidFill>
              </a:rPr>
              <a:t>массовое производство отечественного бисера </a:t>
            </a:r>
            <a:r>
              <a:rPr lang="ru-RU" sz="1800" dirty="0">
                <a:solidFill>
                  <a:srgbClr val="FFFF00"/>
                </a:solidFill>
              </a:rPr>
              <a:t>все же не удалось наладить. Завод просуществовал до 1706 года и закрылся. По этой причине бисер продолжали ввозить из-за границы. Однако даже этого количества не хватало перекрыть дефицит бисера. Поэтому </a:t>
            </a:r>
            <a:r>
              <a:rPr lang="ru-RU" sz="1800" dirty="0" err="1">
                <a:solidFill>
                  <a:srgbClr val="FFFF00"/>
                </a:solidFill>
              </a:rPr>
              <a:t>М.В.Ломоносов</a:t>
            </a:r>
            <a:r>
              <a:rPr lang="ru-RU" sz="1800" dirty="0">
                <a:solidFill>
                  <a:srgbClr val="FFFF00"/>
                </a:solidFill>
              </a:rPr>
              <a:t>, в совершенстве владевший </a:t>
            </a:r>
            <a:r>
              <a:rPr lang="ru-RU" sz="1800" b="1" dirty="0">
                <a:solidFill>
                  <a:srgbClr val="FFFF00"/>
                </a:solidFill>
              </a:rPr>
              <a:t>техникой изготовления смальты</a:t>
            </a:r>
            <a:r>
              <a:rPr lang="ru-RU" sz="1800" dirty="0">
                <a:solidFill>
                  <a:srgbClr val="FFFF00"/>
                </a:solidFill>
              </a:rPr>
              <a:t> – цветного не прозрачного стекла, применяемого для мозаичных панно, решил расширить в России еще одно направление – изготовление бисера и открыл фабрику. Спустя год, появилась первая продукция, которая использовалась во всей России</a:t>
            </a:r>
            <a:r>
              <a:rPr lang="ru-RU" sz="1800" dirty="0" smtClean="0">
                <a:solidFill>
                  <a:srgbClr val="FFFF00"/>
                </a:solidFill>
              </a:rPr>
              <a:t>.</a:t>
            </a:r>
          </a:p>
          <a:p>
            <a:r>
              <a:rPr lang="ru-RU" sz="1800" dirty="0"/>
              <a:t> </a:t>
            </a:r>
            <a:r>
              <a:rPr lang="ru-RU" sz="1800" dirty="0" smtClean="0"/>
              <a:t>                </a:t>
            </a:r>
          </a:p>
          <a:p>
            <a:pPr marL="137160" indent="0">
              <a:buNone/>
            </a:pPr>
            <a:r>
              <a:rPr lang="ru-RU" sz="1800" dirty="0" smtClean="0"/>
              <a:t>                                           </a:t>
            </a:r>
            <a:endParaRPr lang="ru-RU" sz="18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87824" y="3284984"/>
            <a:ext cx="2592288" cy="3308254"/>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xmlns="" val="31691649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246</TotalTime>
  <Words>822</Words>
  <Application>Microsoft Office PowerPoint</Application>
  <PresentationFormat>Экран (4:3)</PresentationFormat>
  <Paragraphs>112</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Апекс</vt:lpstr>
      <vt:lpstr>Муниципальное казенное образовательное учреждение дополнительного образования детей центра детского творчества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казенное образовательное учреждение дополнительного образования детей центра детского творчества</dc:title>
  <dc:creator>Сергей</dc:creator>
  <cp:lastModifiedBy>Admin</cp:lastModifiedBy>
  <cp:revision>12</cp:revision>
  <dcterms:created xsi:type="dcterms:W3CDTF">2014-04-17T12:40:27Z</dcterms:created>
  <dcterms:modified xsi:type="dcterms:W3CDTF">2014-04-21T06:38:31Z</dcterms:modified>
</cp:coreProperties>
</file>