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4"/>
  </p:notesMasterIdLst>
  <p:sldIdLst>
    <p:sldId id="325" r:id="rId2"/>
    <p:sldId id="326" r:id="rId3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рина Комарова" initials="ИК" lastIdx="1" clrIdx="0">
    <p:extLst>
      <p:ext uri="{19B8F6BF-5375-455C-9EA6-DF929625EA0E}">
        <p15:presenceInfo xmlns:p15="http://schemas.microsoft.com/office/powerpoint/2012/main" userId="Ирина Комаров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939" autoAdjust="0"/>
  </p:normalViewPr>
  <p:slideViewPr>
    <p:cSldViewPr>
      <p:cViewPr>
        <p:scale>
          <a:sx n="125" d="100"/>
          <a:sy n="125" d="100"/>
        </p:scale>
        <p:origin x="-139" y="-941"/>
      </p:cViewPr>
      <p:guideLst>
        <p:guide orient="horz" pos="2160"/>
        <p:guide pos="312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EFC87-1A93-479C-806A-F7B5F8AAECB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221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5" y="2130432"/>
            <a:ext cx="8420101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8" y="274642"/>
            <a:ext cx="6521449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11" y="4406901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11" y="2906716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4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5" y="1600201"/>
            <a:ext cx="43751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7" y="1535113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2" indent="0">
              <a:buNone/>
              <a:defRPr sz="2000" b="1"/>
            </a:lvl2pPr>
            <a:lvl3pPr marL="914323" indent="0">
              <a:buNone/>
              <a:defRPr sz="1800" b="1"/>
            </a:lvl3pPr>
            <a:lvl4pPr marL="1371485" indent="0">
              <a:buNone/>
              <a:defRPr sz="1600" b="1"/>
            </a:lvl4pPr>
            <a:lvl5pPr marL="1828647" indent="0">
              <a:buNone/>
              <a:defRPr sz="1600" b="1"/>
            </a:lvl5pPr>
            <a:lvl6pPr marL="2285808" indent="0">
              <a:buNone/>
              <a:defRPr sz="1600" b="1"/>
            </a:lvl6pPr>
            <a:lvl7pPr marL="2742970" indent="0">
              <a:buNone/>
              <a:defRPr sz="1600" b="1"/>
            </a:lvl7pPr>
            <a:lvl8pPr marL="3200132" indent="0">
              <a:buNone/>
              <a:defRPr sz="1600" b="1"/>
            </a:lvl8pPr>
            <a:lvl9pPr marL="365729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7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5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5" y="273057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5" y="1435105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3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62" indent="0">
              <a:buNone/>
              <a:defRPr sz="2800"/>
            </a:lvl2pPr>
            <a:lvl3pPr marL="914323" indent="0">
              <a:buNone/>
              <a:defRPr sz="2400"/>
            </a:lvl3pPr>
            <a:lvl4pPr marL="1371485" indent="0">
              <a:buNone/>
              <a:defRPr sz="2000"/>
            </a:lvl4pPr>
            <a:lvl5pPr marL="1828647" indent="0">
              <a:buNone/>
              <a:defRPr sz="2000"/>
            </a:lvl5pPr>
            <a:lvl6pPr marL="2285808" indent="0">
              <a:buNone/>
              <a:defRPr sz="2000"/>
            </a:lvl6pPr>
            <a:lvl7pPr marL="2742970" indent="0">
              <a:buNone/>
              <a:defRPr sz="2000"/>
            </a:lvl7pPr>
            <a:lvl8pPr marL="3200132" indent="0">
              <a:buNone/>
              <a:defRPr sz="2000"/>
            </a:lvl8pPr>
            <a:lvl9pPr marL="365729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3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62" indent="0">
              <a:buNone/>
              <a:defRPr sz="1200"/>
            </a:lvl2pPr>
            <a:lvl3pPr marL="914323" indent="0">
              <a:buNone/>
              <a:defRPr sz="1000"/>
            </a:lvl3pPr>
            <a:lvl4pPr marL="1371485" indent="0">
              <a:buNone/>
              <a:defRPr sz="900"/>
            </a:lvl4pPr>
            <a:lvl5pPr marL="1828647" indent="0">
              <a:buNone/>
              <a:defRPr sz="900"/>
            </a:lvl5pPr>
            <a:lvl6pPr marL="2285808" indent="0">
              <a:buNone/>
              <a:defRPr sz="900"/>
            </a:lvl6pPr>
            <a:lvl7pPr marL="2742970" indent="0">
              <a:buNone/>
              <a:defRPr sz="900"/>
            </a:lvl7pPr>
            <a:lvl8pPr marL="3200132" indent="0">
              <a:buNone/>
              <a:defRPr sz="900"/>
            </a:lvl8pPr>
            <a:lvl9pPr marL="3657294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1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pPr>
                <a:defRPr/>
              </a:pPr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1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32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8" indent="-285725" algn="l" defTabSz="91432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8" indent="-228581" algn="l" defTabSz="91432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237" y="455141"/>
            <a:ext cx="650544" cy="580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958158" y="981433"/>
            <a:ext cx="0" cy="5840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419" y="5374148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803059" y="897115"/>
            <a:ext cx="1950535" cy="20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8970" y="839882"/>
            <a:ext cx="1944216" cy="326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62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759525" y="120645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715135" y="114499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17995" y="1211945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715135" y="137989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863161" y="1446840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2861401" y="1143923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08785" y="1172754"/>
            <a:ext cx="1794661" cy="571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08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зайдите на портал </a:t>
            </a:r>
            <a:r>
              <a:rPr lang="en-US" sz="623" dirty="0" smtClean="0">
                <a:solidFill>
                  <a:srgbClr val="0070C0"/>
                </a:solidFill>
              </a:rPr>
              <a:t>https://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en-US" sz="623" dirty="0" smtClean="0">
                <a:solidFill>
                  <a:srgbClr val="0070C0"/>
                </a:solidFill>
              </a:rPr>
              <a:t> </a:t>
            </a:r>
            <a:r>
              <a:rPr lang="ru-RU" sz="623" dirty="0" smtClean="0">
                <a:solidFill>
                  <a:srgbClr val="0070C0"/>
                </a:solidFill>
              </a:rPr>
              <a:t>в </a:t>
            </a:r>
            <a:r>
              <a:rPr lang="ru-RU" sz="623" dirty="0">
                <a:solidFill>
                  <a:srgbClr val="0070C0"/>
                </a:solidFill>
              </a:rPr>
              <a:t>раздел «Получить сертификат в своем районе».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Заполните электронную заявку на получение сертификата.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759525" y="3699035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2715135" y="3637581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717995" y="370452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2715135" y="387247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63160" y="3939425"/>
            <a:ext cx="5932" cy="12462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2861402" y="3636508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08785" y="3665338"/>
            <a:ext cx="1794661" cy="475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761883" y="1875667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2717491" y="1814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720352" y="1881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717491" y="204910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865518" y="2116056"/>
            <a:ext cx="3575" cy="4275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2863759" y="1813140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011141" y="1841971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. Подайте электронные заявки.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759525" y="2709666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2715135" y="2648212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717995" y="2715161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715135" y="288310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2863161" y="2950057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2861402" y="2647139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3008785" y="2675970"/>
            <a:ext cx="1794661" cy="955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 и распечатайте или подпишите заявление на зачисление на обучение по выбранному кружку, доступное 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759525" y="4230344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2715135" y="4168890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717995" y="4235839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2715135" y="44037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861403" y="4470736"/>
            <a:ext cx="1758" cy="81468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2861402" y="4167817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008785" y="4196648"/>
            <a:ext cx="1794661" cy="1242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</a:t>
            </a:r>
            <a:r>
              <a:rPr lang="en-US" sz="623" dirty="0">
                <a:solidFill>
                  <a:srgbClr val="0070C0"/>
                </a:solidFill>
              </a:rPr>
              <a:t> 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761883" y="5958910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2717491" y="589745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720352" y="596440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717491" y="613235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2865517" y="6199301"/>
            <a:ext cx="3575" cy="24925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2863758" y="589638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3011141" y="5925213"/>
            <a:ext cx="1794661" cy="66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5097095" y="121112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5052703" y="1149668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5055564" y="121661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5052703" y="138456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5200729" y="1451513"/>
            <a:ext cx="3575" cy="41255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5198970" y="114859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346353" y="1177427"/>
            <a:ext cx="1794661" cy="763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начиная с </a:t>
            </a:r>
            <a:r>
              <a:rPr lang="ru-RU" sz="623" dirty="0" smtClean="0">
                <a:solidFill>
                  <a:srgbClr val="7030A0"/>
                </a:solidFill>
              </a:rPr>
              <a:t>08 </a:t>
            </a:r>
            <a:r>
              <a:rPr lang="ru-RU" sz="623" dirty="0">
                <a:solidFill>
                  <a:srgbClr val="7030A0"/>
                </a:solidFill>
              </a:rPr>
              <a:t>мая 201</a:t>
            </a:r>
            <a:r>
              <a:rPr lang="en-US" sz="623" dirty="0">
                <a:solidFill>
                  <a:srgbClr val="7030A0"/>
                </a:solidFill>
              </a:rPr>
              <a:t>9</a:t>
            </a:r>
            <a:r>
              <a:rPr lang="ru-RU" sz="623" dirty="0">
                <a:solidFill>
                  <a:srgbClr val="7030A0"/>
                </a:solidFill>
              </a:rPr>
              <a:t> года </a:t>
            </a:r>
            <a:r>
              <a:rPr lang="ru-RU" sz="623" dirty="0">
                <a:solidFill>
                  <a:srgbClr val="0070C0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</a:t>
            </a:r>
            <a:r>
              <a:rPr lang="ru-RU" sz="623" dirty="0">
                <a:solidFill>
                  <a:srgbClr val="FF0000"/>
                </a:solidFill>
              </a:rPr>
              <a:t>перечень которых указан на обороте</a:t>
            </a:r>
            <a:r>
              <a:rPr lang="ru-RU" sz="623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5097095" y="2521541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5052703" y="2460086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5055564" y="2527034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052703" y="2694983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00729" y="2761933"/>
            <a:ext cx="3575" cy="52283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5198971" y="2459014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346353" y="2487843"/>
            <a:ext cx="1794661" cy="85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Рекомендуем сохранить и пароль, с его помощью Вы сможете использовать личный кабинет в системе </a:t>
            </a:r>
            <a:r>
              <a:rPr lang="en-US" sz="623" dirty="0">
                <a:solidFill>
                  <a:srgbClr val="0070C0"/>
                </a:solidFill>
              </a:rPr>
              <a:t>https</a:t>
            </a:r>
            <a:r>
              <a:rPr lang="en-US" sz="623" dirty="0" smtClean="0">
                <a:solidFill>
                  <a:srgbClr val="0070C0"/>
                </a:solidFill>
              </a:rPr>
              <a:t>://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 smtClean="0">
                <a:solidFill>
                  <a:srgbClr val="0070C0"/>
                </a:solidFill>
              </a:rPr>
              <a:t> </a:t>
            </a:r>
            <a:r>
              <a:rPr lang="ru-RU" sz="623" dirty="0">
                <a:solidFill>
                  <a:srgbClr val="0070C0"/>
                </a:solidFill>
              </a:rPr>
              <a:t>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5097095" y="3456673"/>
            <a:ext cx="214419" cy="19121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69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5052703" y="3395219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5055564" y="3462168"/>
            <a:ext cx="0" cy="17219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5052703" y="3630115"/>
            <a:ext cx="151600" cy="7090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5200729" y="3697064"/>
            <a:ext cx="3575" cy="7086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5198971" y="3394146"/>
            <a:ext cx="1942044" cy="26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346353" y="3422977"/>
            <a:ext cx="1794661" cy="1050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зачисление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5346355" y="4570083"/>
            <a:ext cx="1796833" cy="191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623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Вашу личность;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удостоверяющий личность ребенка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0070C0"/>
                </a:solidFill>
              </a:rPr>
              <a:t>документ, содержащий сведения о регистрации ребенка по месту жительства или по месту пребывания;</a:t>
            </a:r>
          </a:p>
          <a:p>
            <a:pPr marL="158247" indent="-158247" algn="just">
              <a:buAutoNum type="arabicParenR"/>
            </a:pPr>
            <a:r>
              <a:rPr lang="ru-RU" sz="623" dirty="0">
                <a:solidFill>
                  <a:srgbClr val="C00000"/>
                </a:solidFill>
              </a:rPr>
              <a:t>документы, подтверждающие право ребенка на получение сертификата дополнительного образования  соответствующей группы </a:t>
            </a:r>
          </a:p>
          <a:p>
            <a:pPr algn="just"/>
            <a:endParaRPr lang="ru-RU" sz="623" dirty="0">
              <a:solidFill>
                <a:srgbClr val="C00000"/>
              </a:solidFill>
            </a:endParaRPr>
          </a:p>
          <a:p>
            <a:pPr algn="just"/>
            <a:r>
              <a:rPr lang="ru-RU" sz="623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ru-RU" sz="623" dirty="0" smtClean="0">
                <a:solidFill>
                  <a:srgbClr val="0070C0"/>
                </a:solidFill>
              </a:rPr>
              <a:t>27</a:t>
            </a:r>
            <a:r>
              <a:rPr lang="en-US" sz="623" dirty="0" smtClean="0">
                <a:solidFill>
                  <a:srgbClr val="0070C0"/>
                </a:solidFill>
              </a:rPr>
              <a:t>.</a:t>
            </a:r>
            <a:r>
              <a:rPr lang="en-US" sz="623" dirty="0" err="1" smtClean="0">
                <a:solidFill>
                  <a:srgbClr val="0070C0"/>
                </a:solidFill>
              </a:rPr>
              <a:t>pfdo.ru</a:t>
            </a:r>
            <a:r>
              <a:rPr lang="ru-RU" sz="623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623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01525" y="138788"/>
            <a:ext cx="3472424" cy="2414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69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939" y="1933451"/>
            <a:ext cx="452108" cy="45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784" y="1428606"/>
            <a:ext cx="33333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Вам принесли подписанное заявление</a:t>
            </a:r>
          </a:p>
        </p:txBody>
      </p:sp>
      <p:sp>
        <p:nvSpPr>
          <p:cNvPr id="7" name="Шестиугольник 6"/>
          <p:cNvSpPr/>
          <p:nvPr/>
        </p:nvSpPr>
        <p:spPr>
          <a:xfrm rot="5400000">
            <a:off x="140896" y="186313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6776" y="177436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0908" y="187106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76776" y="211365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0590" y="221036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288050" y="177281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00936" y="1814458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Укажите реквизиты заявления и номер сертификата в поле поиска заявки. Найдите заявку.</a:t>
            </a: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144300" y="2829776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80180" y="274101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4312" y="2837713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80180" y="308030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93994" y="3177008"/>
            <a:ext cx="5164" cy="94292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91454" y="2739462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4340" y="2781104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Сопоставьте данные, указанные в заявлении, с документами ребенка и родителя (законного представителя). Подтвердите правильность данных в заявлении. В случае если у Вас есть доступ к просмотру персональных данных в системе АИС «Реестр сертификатов» (используется </a:t>
            </a:r>
            <a:r>
              <a:rPr lang="en-US" sz="900" dirty="0" err="1">
                <a:solidFill>
                  <a:srgbClr val="0070C0"/>
                </a:solidFill>
              </a:rPr>
              <a:t>VipNet</a:t>
            </a:r>
            <a:r>
              <a:rPr lang="ru-RU" sz="900" dirty="0">
                <a:solidFill>
                  <a:srgbClr val="0070C0"/>
                </a:solidFill>
              </a:rPr>
              <a:t>-канал) сопоставьте данные с введенными в систему.</a:t>
            </a:r>
          </a:p>
        </p:txBody>
      </p:sp>
      <p:sp>
        <p:nvSpPr>
          <p:cNvPr id="21" name="Шестиугольник 20"/>
          <p:cNvSpPr/>
          <p:nvPr/>
        </p:nvSpPr>
        <p:spPr>
          <a:xfrm rot="5400000">
            <a:off x="6526956" y="146076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H="1">
            <a:off x="6462836" y="137200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466968" y="146870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62836" y="171129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6674111" y="1808000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6674110" y="137045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86996" y="1412096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Разместите свои образовательные программы в навигаторе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27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в соответствующем реестре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74028" y="200721"/>
            <a:ext cx="83470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/>
              <a:t>Алгоритмы работы с сертификатом дополнительного образования. Что нужно знать учреждению: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3152800" y="1392039"/>
            <a:ext cx="0" cy="4107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220792" y="764704"/>
            <a:ext cx="57645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начиная с </a:t>
            </a:r>
            <a:r>
              <a:rPr lang="ru-RU" sz="1050" dirty="0" smtClean="0">
                <a:solidFill>
                  <a:srgbClr val="FF0000"/>
                </a:solidFill>
              </a:rPr>
              <a:t>08 </a:t>
            </a:r>
            <a:r>
              <a:rPr lang="ru-RU" sz="1050" dirty="0">
                <a:solidFill>
                  <a:srgbClr val="FF0000"/>
                </a:solidFill>
              </a:rPr>
              <a:t>мая 2019 года </a:t>
            </a:r>
            <a:r>
              <a:rPr lang="ru-RU" sz="1050" dirty="0">
                <a:solidFill>
                  <a:srgbClr val="0070C0"/>
                </a:solidFill>
              </a:rPr>
              <a:t>к Вам могут обратиться родители (законные представители) детей с целью получения сертификата дополнительного образования.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393160" y="806559"/>
            <a:ext cx="0" cy="5646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Шестиугольник 38"/>
          <p:cNvSpPr/>
          <p:nvPr/>
        </p:nvSpPr>
        <p:spPr>
          <a:xfrm rot="5400000">
            <a:off x="144300" y="435761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80180" y="42688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4312" y="436555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0180" y="46081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93994" y="4704850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291454" y="426730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4340" y="430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Если Вами установлена корректность внесенных персональных данных – 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05971" y="1311058"/>
            <a:ext cx="2727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 Вам пришли за оформлением сертификата</a:t>
            </a:r>
          </a:p>
        </p:txBody>
      </p:sp>
      <p:sp>
        <p:nvSpPr>
          <p:cNvPr id="48" name="Шестиугольник 47"/>
          <p:cNvSpPr/>
          <p:nvPr/>
        </p:nvSpPr>
        <p:spPr>
          <a:xfrm rot="5400000">
            <a:off x="3310320" y="186273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3246200" y="177397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250332" y="187067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46200" y="211326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3460014" y="2209971"/>
            <a:ext cx="5986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3457474" y="177242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670360" y="181406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Убедитесь, что Заявитель взял с собой необходимые документы</a:t>
            </a:r>
          </a:p>
        </p:txBody>
      </p:sp>
      <p:sp>
        <p:nvSpPr>
          <p:cNvPr id="55" name="Шестиугольник 54"/>
          <p:cNvSpPr/>
          <p:nvPr/>
        </p:nvSpPr>
        <p:spPr>
          <a:xfrm rot="5400000">
            <a:off x="3313724" y="2511202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 flipH="1">
            <a:off x="3249605" y="242243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3253736" y="251914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49605" y="27617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63419" y="2858436"/>
            <a:ext cx="5164" cy="58725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flipV="1">
            <a:off x="3460878" y="242088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673764" y="246253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личный кабинет системы АИС «Реестр сертификатов»</a:t>
            </a:r>
            <a:r>
              <a:rPr lang="en-US" sz="900" dirty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  </a:t>
            </a:r>
            <a:r>
              <a:rPr lang="en-US" sz="900" dirty="0">
                <a:solidFill>
                  <a:srgbClr val="FF0000"/>
                </a:solidFill>
              </a:rPr>
              <a:t>&lt;</a:t>
            </a:r>
            <a:r>
              <a:rPr lang="ru-RU" sz="900" dirty="0">
                <a:solidFill>
                  <a:srgbClr val="FF0000"/>
                </a:solidFill>
              </a:rPr>
              <a:t>доменное имя/</a:t>
            </a:r>
            <a:r>
              <a:rPr lang="en-US" sz="900" dirty="0" err="1">
                <a:solidFill>
                  <a:srgbClr val="FF0000"/>
                </a:solidFill>
              </a:rPr>
              <a:t>ip</a:t>
            </a:r>
            <a:r>
              <a:rPr lang="en-US" sz="900" dirty="0">
                <a:solidFill>
                  <a:srgbClr val="FF0000"/>
                </a:solidFill>
              </a:rPr>
              <a:t>-</a:t>
            </a:r>
            <a:r>
              <a:rPr lang="ru-RU" sz="900" dirty="0">
                <a:solidFill>
                  <a:srgbClr val="FF0000"/>
                </a:solidFill>
              </a:rPr>
              <a:t>адрес требует уточнения</a:t>
            </a:r>
            <a:r>
              <a:rPr lang="en-US" sz="900" dirty="0">
                <a:solidFill>
                  <a:srgbClr val="FF0000"/>
                </a:solidFill>
              </a:rPr>
              <a:t>&gt;</a:t>
            </a:r>
            <a:endParaRPr lang="ru-RU" sz="900" dirty="0">
              <a:solidFill>
                <a:srgbClr val="FF0000"/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Совместно с Заявителем заполните заявку на получение сертификата. Галочки должен поставить Заявитель!</a:t>
            </a:r>
          </a:p>
        </p:txBody>
      </p:sp>
      <p:sp>
        <p:nvSpPr>
          <p:cNvPr id="62" name="Шестиугольник 61"/>
          <p:cNvSpPr/>
          <p:nvPr/>
        </p:nvSpPr>
        <p:spPr>
          <a:xfrm rot="5400000">
            <a:off x="3313724" y="36480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flipH="1">
            <a:off x="3249605" y="35593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3253736" y="36560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249605" y="38986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463419" y="3995322"/>
            <a:ext cx="9376" cy="38892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3460878" y="35577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673764" y="3599419"/>
            <a:ext cx="259228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Проверьте электронную почту: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заявление, формируемое системой и дайте его подписать Заявителю. 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для Заявителя выписку из реестра сертификатов.</a:t>
            </a:r>
          </a:p>
        </p:txBody>
      </p:sp>
      <p:sp>
        <p:nvSpPr>
          <p:cNvPr id="73" name="Шестиугольник 72"/>
          <p:cNvSpPr/>
          <p:nvPr/>
        </p:nvSpPr>
        <p:spPr>
          <a:xfrm rot="5400000">
            <a:off x="3317936" y="4581599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H="1">
            <a:off x="3253817" y="449283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3257948" y="458953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253817" y="48321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3467630" y="4928832"/>
            <a:ext cx="2582" cy="80442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flipV="1">
            <a:off x="3465090" y="449128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677976" y="453292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Предоставьте выписку из реестра сертификатов Заявителю.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Примите заявление и зарегистрируйте его прием в системе АИС «Реестр сертификатов».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После этого, если Вы уполномочены осуществлять подтверждение сертификатов – активируйте сертификат в системе АИС «Реестр сертификатов».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6465169" y="603121"/>
            <a:ext cx="33843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50" dirty="0">
                <a:solidFill>
                  <a:srgbClr val="0070C0"/>
                </a:solidFill>
              </a:rPr>
              <a:t>С момента получения сертификата родители (законные представители) детей могут записываться с его помощью на Ваши образовательные программы</a:t>
            </a:r>
          </a:p>
        </p:txBody>
      </p:sp>
      <p:sp>
        <p:nvSpPr>
          <p:cNvPr id="85" name="Шестиугольник 84"/>
          <p:cNvSpPr/>
          <p:nvPr/>
        </p:nvSpPr>
        <p:spPr>
          <a:xfrm rot="5400000">
            <a:off x="6526956" y="2098637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 flipH="1">
            <a:off x="6462836" y="200987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6466968" y="210657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6462836" y="234916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>
            <a:off x="6676651" y="2445869"/>
            <a:ext cx="5164" cy="1976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flipV="1">
            <a:off x="6674110" y="200832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886997" y="204996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Откройте в системе зачисление на образовательные программы. При необходимости установите цены модулей (для сертифицированных программ)</a:t>
            </a:r>
          </a:p>
        </p:txBody>
      </p:sp>
      <p:sp>
        <p:nvSpPr>
          <p:cNvPr id="93" name="Шестиугольник 92"/>
          <p:cNvSpPr/>
          <p:nvPr/>
        </p:nvSpPr>
        <p:spPr>
          <a:xfrm rot="5400000">
            <a:off x="6526956" y="286816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94" name="Прямая соединительная линия 93"/>
          <p:cNvCxnSpPr/>
          <p:nvPr/>
        </p:nvCxnSpPr>
        <p:spPr>
          <a:xfrm flipH="1">
            <a:off x="6462836" y="27793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6466968" y="287610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6462836" y="31186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flipH="1">
            <a:off x="6674111" y="321539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6674110" y="277785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6886997" y="281949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Просматривайте поступающие заявки на обучение в личном кабинете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27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r>
              <a:rPr lang="ru-RU" sz="900" dirty="0" smtClean="0">
                <a:solidFill>
                  <a:srgbClr val="0070C0"/>
                </a:solidFill>
              </a:rPr>
              <a:t> </a:t>
            </a:r>
            <a:r>
              <a:rPr lang="ru-RU" sz="900" dirty="0">
                <a:solidFill>
                  <a:srgbClr val="0070C0"/>
                </a:solidFill>
              </a:rPr>
              <a:t>Подтверждайте заявки.</a:t>
            </a:r>
          </a:p>
        </p:txBody>
      </p:sp>
      <p:sp>
        <p:nvSpPr>
          <p:cNvPr id="101" name="Шестиугольник 100"/>
          <p:cNvSpPr/>
          <p:nvPr/>
        </p:nvSpPr>
        <p:spPr>
          <a:xfrm rot="5400000">
            <a:off x="6531048" y="349919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en-US" sz="1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’</a:t>
            </a:r>
            <a:endParaRPr lang="ru-RU" sz="1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6466928" y="3410425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6471060" y="3507128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6466928" y="3749720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6680742" y="3846423"/>
            <a:ext cx="5164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6678202" y="3408877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6891088" y="345052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В случае личного посещения родителем (законным представителям) в целях записи на программу – создайте заявку через свой личный кабинет и подтвердите ее.</a:t>
            </a:r>
          </a:p>
        </p:txBody>
      </p:sp>
      <p:sp>
        <p:nvSpPr>
          <p:cNvPr id="109" name="Шестиугольник 108"/>
          <p:cNvSpPr/>
          <p:nvPr/>
        </p:nvSpPr>
        <p:spPr>
          <a:xfrm rot="5400000">
            <a:off x="6534580" y="429047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110" name="Прямая соединительная линия 109"/>
          <p:cNvCxnSpPr/>
          <p:nvPr/>
        </p:nvCxnSpPr>
        <p:spPr>
          <a:xfrm flipH="1">
            <a:off x="6470460" y="420170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6474592" y="429841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6470460" y="45410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H="1">
            <a:off x="6681735" y="4637707"/>
            <a:ext cx="2540" cy="1119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 flipV="1">
            <a:off x="6681734" y="420016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894620" y="4241802"/>
            <a:ext cx="25922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Получите подписанное заявление на обучение и подтвердите зачисление ребенка. Договор заключен.</a:t>
            </a:r>
          </a:p>
        </p:txBody>
      </p:sp>
      <p:sp>
        <p:nvSpPr>
          <p:cNvPr id="117" name="Шестиугольник 116"/>
          <p:cNvSpPr/>
          <p:nvPr/>
        </p:nvSpPr>
        <p:spPr>
          <a:xfrm rot="5400000">
            <a:off x="6526956" y="496378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  <a:endParaRPr lang="ru-RU" sz="1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18" name="Прямая соединительная линия 117"/>
          <p:cNvCxnSpPr/>
          <p:nvPr/>
        </p:nvCxnSpPr>
        <p:spPr>
          <a:xfrm flipH="1">
            <a:off x="6462836" y="48750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466968" y="4971726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62836" y="521431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675380" y="5311021"/>
            <a:ext cx="1270" cy="250427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flipV="1">
            <a:off x="6674110" y="4873475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886997" y="491511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Изучайте инструкции и смотрите обучающие видео для самостоятельного использования имеющихся возможностей личного кабинета системы </a:t>
            </a:r>
            <a:r>
              <a:rPr lang="en-US" sz="900" dirty="0">
                <a:solidFill>
                  <a:srgbClr val="0070C0"/>
                </a:solidFill>
              </a:rPr>
              <a:t>https</a:t>
            </a:r>
            <a:r>
              <a:rPr lang="en-US" sz="900" dirty="0" smtClean="0">
                <a:solidFill>
                  <a:srgbClr val="0070C0"/>
                </a:solidFill>
              </a:rPr>
              <a:t>://</a:t>
            </a:r>
            <a:r>
              <a:rPr lang="ru-RU" sz="900" dirty="0" smtClean="0">
                <a:solidFill>
                  <a:srgbClr val="0070C0"/>
                </a:solidFill>
              </a:rPr>
              <a:t>27</a:t>
            </a:r>
            <a:r>
              <a:rPr lang="en-US" sz="900" dirty="0" smtClean="0">
                <a:solidFill>
                  <a:srgbClr val="0070C0"/>
                </a:solidFill>
              </a:rPr>
              <a:t>.</a:t>
            </a:r>
            <a:r>
              <a:rPr lang="en-US" sz="900" dirty="0" err="1" smtClean="0">
                <a:solidFill>
                  <a:srgbClr val="0070C0"/>
                </a:solidFill>
              </a:rPr>
              <a:t>pfdo.ru</a:t>
            </a:r>
            <a:endParaRPr lang="ru-RU" sz="9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9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9262</TotalTime>
  <Words>860</Words>
  <Application>Microsoft Office PowerPoint</Application>
  <PresentationFormat>Лист A4 (210x297 мм)</PresentationFormat>
  <Paragraphs>72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ASUS-PC</cp:lastModifiedBy>
  <cp:revision>311</cp:revision>
  <dcterms:created xsi:type="dcterms:W3CDTF">2010-08-25T03:43:27Z</dcterms:created>
  <dcterms:modified xsi:type="dcterms:W3CDTF">2019-10-30T07:30:56Z</dcterms:modified>
</cp:coreProperties>
</file>